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 id="2147483679" r:id="rId2"/>
  </p:sldMasterIdLst>
  <p:notesMasterIdLst>
    <p:notesMasterId r:id="rId58"/>
  </p:notesMasterIdLst>
  <p:sldIdLst>
    <p:sldId id="256" r:id="rId3"/>
    <p:sldId id="306" r:id="rId4"/>
    <p:sldId id="257" r:id="rId5"/>
    <p:sldId id="259" r:id="rId6"/>
    <p:sldId id="260" r:id="rId7"/>
    <p:sldId id="314" r:id="rId8"/>
    <p:sldId id="261" r:id="rId9"/>
    <p:sldId id="262" r:id="rId10"/>
    <p:sldId id="263" r:id="rId11"/>
    <p:sldId id="264" r:id="rId12"/>
    <p:sldId id="265" r:id="rId13"/>
    <p:sldId id="266" r:id="rId14"/>
    <p:sldId id="267" r:id="rId15"/>
    <p:sldId id="268" r:id="rId16"/>
    <p:sldId id="269" r:id="rId17"/>
    <p:sldId id="270" r:id="rId18"/>
    <p:sldId id="278" r:id="rId19"/>
    <p:sldId id="317" r:id="rId20"/>
    <p:sldId id="282" r:id="rId21"/>
    <p:sldId id="312" r:id="rId22"/>
    <p:sldId id="287" r:id="rId23"/>
    <p:sldId id="313" r:id="rId24"/>
    <p:sldId id="279" r:id="rId25"/>
    <p:sldId id="283" r:id="rId26"/>
    <p:sldId id="280" r:id="rId27"/>
    <p:sldId id="285" r:id="rId28"/>
    <p:sldId id="286" r:id="rId29"/>
    <p:sldId id="273" r:id="rId30"/>
    <p:sldId id="275" r:id="rId31"/>
    <p:sldId id="274" r:id="rId32"/>
    <p:sldId id="276" r:id="rId33"/>
    <p:sldId id="277" r:id="rId34"/>
    <p:sldId id="297" r:id="rId35"/>
    <p:sldId id="298" r:id="rId36"/>
    <p:sldId id="299" r:id="rId37"/>
    <p:sldId id="300" r:id="rId38"/>
    <p:sldId id="290" r:id="rId39"/>
    <p:sldId id="316" r:id="rId40"/>
    <p:sldId id="291" r:id="rId41"/>
    <p:sldId id="318" r:id="rId42"/>
    <p:sldId id="304" r:id="rId43"/>
    <p:sldId id="305" r:id="rId44"/>
    <p:sldId id="258" r:id="rId45"/>
    <p:sldId id="310" r:id="rId46"/>
    <p:sldId id="289" r:id="rId47"/>
    <p:sldId id="293" r:id="rId48"/>
    <p:sldId id="315" r:id="rId49"/>
    <p:sldId id="294" r:id="rId50"/>
    <p:sldId id="295" r:id="rId51"/>
    <p:sldId id="296" r:id="rId52"/>
    <p:sldId id="301" r:id="rId53"/>
    <p:sldId id="302" r:id="rId54"/>
    <p:sldId id="307" r:id="rId55"/>
    <p:sldId id="308" r:id="rId56"/>
    <p:sldId id="309" r:id="rId57"/>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07"/>
    <p:restoredTop sz="66063" autoAdjust="0"/>
  </p:normalViewPr>
  <p:slideViewPr>
    <p:cSldViewPr snapToGrid="0" snapToObjects="1">
      <p:cViewPr varScale="1">
        <p:scale>
          <a:sx n="59" d="100"/>
          <a:sy n="59" d="100"/>
        </p:scale>
        <p:origin x="1987" y="43"/>
      </p:cViewPr>
      <p:guideLst>
        <p:guide orient="horz" pos="2160"/>
        <p:guide pos="2880"/>
      </p:guideLst>
    </p:cSldViewPr>
  </p:slideViewPr>
  <p:notesTextViewPr>
    <p:cViewPr>
      <p:scale>
        <a:sx n="100" d="100"/>
        <a:sy n="100" d="100"/>
      </p:scale>
      <p:origin x="0" y="0"/>
    </p:cViewPr>
  </p:notesTextViewPr>
  <p:sorterViewPr>
    <p:cViewPr>
      <p:scale>
        <a:sx n="201" d="100"/>
        <a:sy n="201" d="100"/>
      </p:scale>
      <p:origin x="0" y="-570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8-07T22:31:39.050" idx="2">
    <p:pos x="6000" y="100"/>
    <p:text>Check these sites. 
-Frances Carter</p:text>
  </p:cm>
  <p:cm authorId="0" dt="2013-08-07T22:34:12.414" idx="1">
    <p:pos x="6000" y="0"/>
    <p:text>Check site/link to be able to explain
-Frances Carter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70238" cy="4794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4143375" y="0"/>
            <a:ext cx="3170238" cy="479425"/>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258887"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31837" y="4560887"/>
            <a:ext cx="5851525" cy="4319587"/>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20188"/>
            <a:ext cx="3170238" cy="4794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203387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research.microsoft.com/apps/mobile/showpage.aspx?page=/en-us/collaboration/awards/fellows-women.aspx"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googleblog.blogspot.com/2007/01/uncfgoogle-scholarship.html" TargetMode="External"/><Relationship Id="rId5" Type="http://schemas.openxmlformats.org/officeDocument/2006/relationships/hyperlink" Target="http://scholarships.hispanicfund.org/applications/subsectionID.1,pageID.123/default.asp" TargetMode="External"/><Relationship Id="rId4" Type="http://schemas.openxmlformats.org/officeDocument/2006/relationships/hyperlink" Target="http://www.google.com/anitabor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1</a:t>
            </a:fld>
            <a:endParaRPr lang="en-US" sz="1400" b="0" i="0" u="none" strike="noStrike" cap="none">
              <a:solidFill>
                <a:schemeClr val="dk1"/>
              </a:solidFill>
              <a:latin typeface="Arial"/>
              <a:ea typeface="Arial"/>
              <a:cs typeface="Arial"/>
              <a:sym typeface="Arial"/>
            </a:endParaRPr>
          </a:p>
        </p:txBody>
      </p:sp>
      <p:sp>
        <p:nvSpPr>
          <p:cNvPr id="298" name="Shape 298"/>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9" name="Shape 299"/>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Hello and welcome.  On behalf of the Graduate Research Fellowship Operations Center, we would like to present to you the National Science Foundation’s Graduate Research Fellowship Program, or the NSF GRFP for short.  We’d like to inform you about the award details and some things to keep in mind as you construct a competitive application.</a:t>
            </a:r>
          </a:p>
        </p:txBody>
      </p:sp>
    </p:spTree>
    <p:extLst>
      <p:ext uri="{BB962C8B-B14F-4D97-AF65-F5344CB8AC3E}">
        <p14:creationId xmlns:p14="http://schemas.microsoft.com/office/powerpoint/2010/main" val="453816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3" name="Shape 383"/>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a:p>
            <a:pPr marL="0" marR="0" lvl="0" indent="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84" name="Shape 384"/>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11</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1271185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8" name="Shape 398"/>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a:p>
            <a:pPr marL="0" marR="0" lvl="0" indent="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99" name="Shape 399"/>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12</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4136342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8" name="Shape 408"/>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
        <p:nvSpPr>
          <p:cNvPr id="409" name="Shape 409"/>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13</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1221856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18" name="Shape 418"/>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
        <p:nvSpPr>
          <p:cNvPr id="419" name="Shape 419"/>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14</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3940163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7" name="Shape 427"/>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a:p>
            <a:pPr marL="0" marR="0" lvl="0" indent="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28" name="Shape 428"/>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15</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90279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9" name="Shape 439"/>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
        <p:nvSpPr>
          <p:cNvPr id="440" name="Shape 440"/>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16</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88627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17</a:t>
            </a:fld>
            <a:endParaRPr lang="en-US" sz="1400">
              <a:solidFill>
                <a:schemeClr val="dk1"/>
              </a:solidFill>
              <a:latin typeface="Arial"/>
              <a:ea typeface="Arial"/>
              <a:cs typeface="Arial"/>
              <a:sym typeface="Arial"/>
            </a:endParaRPr>
          </a:p>
        </p:txBody>
      </p:sp>
      <p:sp>
        <p:nvSpPr>
          <p:cNvPr id="500" name="Shape 500"/>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1" name="Shape 501"/>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 – </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Alternately, can show 60</a:t>
            </a:r>
            <a:r>
              <a:rPr lang="en-US" sz="1200" b="0" i="0" u="none" strike="noStrike" cap="none" baseline="30000">
                <a:solidFill>
                  <a:schemeClr val="dk1"/>
                </a:solidFill>
                <a:latin typeface="Arial"/>
                <a:ea typeface="Arial"/>
                <a:cs typeface="Arial"/>
                <a:sym typeface="Arial"/>
              </a:rPr>
              <a:t>th</a:t>
            </a:r>
            <a:r>
              <a:rPr lang="en-US" sz="1200" b="0" i="0" u="none" strike="noStrike" cap="none">
                <a:solidFill>
                  <a:schemeClr val="dk1"/>
                </a:solidFill>
                <a:latin typeface="Arial"/>
                <a:ea typeface="Arial"/>
                <a:cs typeface="Arial"/>
                <a:sym typeface="Arial"/>
              </a:rPr>
              <a:t> anniversary video about the program…. http://www.nsf.gov/news/news_videos.jsp?cntn_id=126221&amp;media_id=73501&amp;org=NSF</a:t>
            </a:r>
          </a:p>
        </p:txBody>
      </p:sp>
    </p:spTree>
    <p:extLst>
      <p:ext uri="{BB962C8B-B14F-4D97-AF65-F5344CB8AC3E}">
        <p14:creationId xmlns:p14="http://schemas.microsoft.com/office/powerpoint/2010/main" val="2737423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18</a:t>
            </a:fld>
            <a:endParaRPr lang="en-US" sz="1400">
              <a:solidFill>
                <a:schemeClr val="dk1"/>
              </a:solidFill>
              <a:latin typeface="Arial"/>
              <a:ea typeface="Arial"/>
              <a:cs typeface="Arial"/>
              <a:sym typeface="Arial"/>
            </a:endParaRPr>
          </a:p>
        </p:txBody>
      </p:sp>
      <p:sp>
        <p:nvSpPr>
          <p:cNvPr id="615" name="Shape 615"/>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6" name="Shape 616"/>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7013" marR="0" lvl="0" indent="-227013"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Tree>
    <p:extLst>
      <p:ext uri="{BB962C8B-B14F-4D97-AF65-F5344CB8AC3E}">
        <p14:creationId xmlns:p14="http://schemas.microsoft.com/office/powerpoint/2010/main" val="1326914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19</a:t>
            </a:fld>
            <a:endParaRPr lang="en-US" sz="1400">
              <a:solidFill>
                <a:schemeClr val="dk1"/>
              </a:solidFill>
              <a:latin typeface="Arial"/>
              <a:ea typeface="Arial"/>
              <a:cs typeface="Arial"/>
              <a:sym typeface="Arial"/>
            </a:endParaRPr>
          </a:p>
        </p:txBody>
      </p:sp>
      <p:sp>
        <p:nvSpPr>
          <p:cNvPr id="538" name="Shape 538"/>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9" name="Shape 539"/>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Patti</a:t>
            </a:r>
          </a:p>
          <a:p>
            <a:pPr marL="228600" marR="0" lvl="0" indent="-228600" algn="l" rtl="0">
              <a:spcBef>
                <a:spcPts val="0"/>
              </a:spcBef>
              <a:spcAft>
                <a:spcPts val="0"/>
              </a:spcAft>
              <a:buSzPct val="25000"/>
              <a:buNone/>
            </a:pPr>
            <a:endParaRPr lang="en-US" sz="1200" b="0" i="0" u="none" strike="noStrike" cap="none" dirty="0">
              <a:solidFill>
                <a:schemeClr val="dk1"/>
              </a:solidFill>
              <a:latin typeface="Arial"/>
              <a:ea typeface="Arial"/>
              <a:cs typeface="Arial"/>
              <a:sym typeface="Arial"/>
            </a:endParaRPr>
          </a:p>
          <a:p>
            <a:pPr marL="228600" marR="0" lvl="0" indent="-228600" algn="l" rtl="0">
              <a:spcBef>
                <a:spcPts val="0"/>
              </a:spcBef>
              <a:spcAft>
                <a:spcPts val="0"/>
              </a:spcAft>
              <a:buSzPct val="25000"/>
              <a:buNone/>
            </a:pPr>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89478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20</a:t>
            </a:fld>
            <a:endParaRPr lang="en-US" sz="1400">
              <a:solidFill>
                <a:schemeClr val="dk1"/>
              </a:solidFill>
              <a:latin typeface="Arial"/>
              <a:ea typeface="Arial"/>
              <a:cs typeface="Arial"/>
              <a:sym typeface="Arial"/>
            </a:endParaRPr>
          </a:p>
        </p:txBody>
      </p:sp>
      <p:sp>
        <p:nvSpPr>
          <p:cNvPr id="538" name="Shape 538"/>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9" name="Shape 539"/>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Patti</a:t>
            </a:r>
          </a:p>
          <a:p>
            <a:pPr marL="228600" marR="0" lvl="0" indent="-228600" algn="l" rtl="0">
              <a:spcBef>
                <a:spcPts val="0"/>
              </a:spcBef>
              <a:spcAft>
                <a:spcPts val="0"/>
              </a:spcAft>
              <a:buSzPct val="25000"/>
              <a:buNone/>
            </a:pPr>
            <a:endParaRPr lang="en-US" sz="1200" b="0" i="0" u="none" strike="noStrike" cap="none" dirty="0">
              <a:solidFill>
                <a:schemeClr val="dk1"/>
              </a:solidFill>
              <a:latin typeface="Arial"/>
              <a:ea typeface="Arial"/>
              <a:cs typeface="Arial"/>
              <a:sym typeface="Arial"/>
            </a:endParaRPr>
          </a:p>
          <a:p>
            <a:pPr marL="228600" marR="0" lvl="0" indent="-228600" algn="l" rtl="0">
              <a:spcBef>
                <a:spcPts val="0"/>
              </a:spcBef>
              <a:spcAft>
                <a:spcPts val="0"/>
              </a:spcAft>
              <a:buSzPct val="25000"/>
              <a:buNone/>
            </a:pPr>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8633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51" name="Shape 751"/>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
        <p:nvSpPr>
          <p:cNvPr id="752" name="Shape 752"/>
          <p:cNvSpPr txBox="1">
            <a:spLocks noGrp="1"/>
          </p:cNvSpPr>
          <p:nvPr>
            <p:ph type="sldNum" idx="12"/>
          </p:nvPr>
        </p:nvSpPr>
        <p:spPr>
          <a:xfrm>
            <a:off x="4143587" y="9119474"/>
            <a:ext cx="3169920" cy="480059"/>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2300" b="1">
                <a:solidFill>
                  <a:srgbClr val="8F6B34"/>
                </a:solidFill>
                <a:latin typeface="Arial"/>
                <a:ea typeface="Arial"/>
                <a:cs typeface="Arial"/>
                <a:sym typeface="Arial"/>
              </a:rPr>
              <a:t>2</a:t>
            </a:fld>
            <a:endParaRPr lang="en-US" sz="2300" b="1">
              <a:solidFill>
                <a:srgbClr val="8F6B34"/>
              </a:solidFill>
              <a:latin typeface="Arial"/>
              <a:ea typeface="Arial"/>
              <a:cs typeface="Arial"/>
              <a:sym typeface="Arial"/>
            </a:endParaRPr>
          </a:p>
        </p:txBody>
      </p:sp>
    </p:spTree>
    <p:extLst>
      <p:ext uri="{BB962C8B-B14F-4D97-AF65-F5344CB8AC3E}">
        <p14:creationId xmlns:p14="http://schemas.microsoft.com/office/powerpoint/2010/main" val="211469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21</a:t>
            </a:fld>
            <a:endParaRPr lang="en-US" sz="1400">
              <a:solidFill>
                <a:schemeClr val="dk1"/>
              </a:solidFill>
              <a:latin typeface="Arial"/>
              <a:ea typeface="Arial"/>
              <a:cs typeface="Arial"/>
              <a:sym typeface="Arial"/>
            </a:endParaRPr>
          </a:p>
        </p:txBody>
      </p:sp>
      <p:sp>
        <p:nvSpPr>
          <p:cNvPr id="600" name="Shape 600"/>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1" name="Shape 601"/>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Patti</a:t>
            </a:r>
          </a:p>
          <a:p>
            <a:pPr marL="228600" marR="0" lvl="0" indent="-22860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a:p>
            <a:pPr marL="228600" marR="0" lvl="0" indent="-228600" algn="l" rtl="0">
              <a:spcBef>
                <a:spcPts val="360"/>
              </a:spcBef>
              <a:spcAft>
                <a:spcPts val="0"/>
              </a:spcAft>
              <a:buSzPct val="25000"/>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66470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22</a:t>
            </a:fld>
            <a:endParaRPr lang="en-US" sz="1400">
              <a:solidFill>
                <a:schemeClr val="dk1"/>
              </a:solidFill>
              <a:latin typeface="Arial"/>
              <a:ea typeface="Arial"/>
              <a:cs typeface="Arial"/>
              <a:sym typeface="Arial"/>
            </a:endParaRPr>
          </a:p>
        </p:txBody>
      </p:sp>
      <p:sp>
        <p:nvSpPr>
          <p:cNvPr id="538" name="Shape 538"/>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9" name="Shape 539"/>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Patti</a:t>
            </a:r>
          </a:p>
          <a:p>
            <a:pPr marL="228600" marR="0" lvl="0" indent="-228600" algn="l" rtl="0">
              <a:spcBef>
                <a:spcPts val="0"/>
              </a:spcBef>
              <a:spcAft>
                <a:spcPts val="0"/>
              </a:spcAft>
              <a:buSzPct val="25000"/>
              <a:buNone/>
            </a:pPr>
            <a:endParaRPr lang="en-US" sz="1200" b="0" i="0" u="none" strike="noStrike" cap="none" dirty="0">
              <a:solidFill>
                <a:schemeClr val="dk1"/>
              </a:solidFill>
              <a:latin typeface="Arial"/>
              <a:ea typeface="Arial"/>
              <a:cs typeface="Arial"/>
              <a:sym typeface="Arial"/>
            </a:endParaRPr>
          </a:p>
          <a:p>
            <a:pPr marL="228600" marR="0" lvl="0" indent="-228600" algn="l" rtl="0">
              <a:spcBef>
                <a:spcPts val="0"/>
              </a:spcBef>
              <a:spcAft>
                <a:spcPts val="0"/>
              </a:spcAft>
              <a:buSzPct val="25000"/>
              <a:buNone/>
            </a:pPr>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18543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23</a:t>
            </a:fld>
            <a:endParaRPr lang="en-US" sz="1400">
              <a:solidFill>
                <a:schemeClr val="dk1"/>
              </a:solidFill>
              <a:latin typeface="Arial"/>
              <a:ea typeface="Arial"/>
              <a:cs typeface="Arial"/>
              <a:sym typeface="Arial"/>
            </a:endParaRPr>
          </a:p>
        </p:txBody>
      </p:sp>
      <p:sp>
        <p:nvSpPr>
          <p:cNvPr id="509" name="Shape 509"/>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0" name="Shape 510"/>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Tree>
    <p:extLst>
      <p:ext uri="{BB962C8B-B14F-4D97-AF65-F5344CB8AC3E}">
        <p14:creationId xmlns:p14="http://schemas.microsoft.com/office/powerpoint/2010/main" val="333200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24</a:t>
            </a:fld>
            <a:endParaRPr lang="en-US" sz="1400">
              <a:solidFill>
                <a:schemeClr val="dk1"/>
              </a:solidFill>
              <a:latin typeface="Arial"/>
              <a:ea typeface="Arial"/>
              <a:cs typeface="Arial"/>
              <a:sym typeface="Arial"/>
            </a:endParaRPr>
          </a:p>
        </p:txBody>
      </p:sp>
      <p:sp>
        <p:nvSpPr>
          <p:cNvPr id="547" name="Shape 547"/>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8" name="Shape 548"/>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 Patti</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Find out list of countries for GROW = Graduate Research Opportunities Worldwide</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Co-Author of Freakanomics – Steven Levitt</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Find out number of universities on the XSEDE grid = acceso a rede de supercomputadoras avanzadas en 19 universidades e instutitos en la nación americana</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840"/>
              </a:spcBef>
              <a:spcAft>
                <a:spcPts val="0"/>
              </a:spcAft>
              <a:buSzPct val="25000"/>
              <a:buNone/>
            </a:pPr>
            <a:r>
              <a:rPr lang="en-US" sz="2800" b="0" i="0" u="none" strike="noStrike" cap="none">
                <a:solidFill>
                  <a:schemeClr val="accent2"/>
                </a:solidFill>
                <a:latin typeface="Arial"/>
                <a:ea typeface="Arial"/>
                <a:cs typeface="Arial"/>
                <a:sym typeface="Arial"/>
              </a:rPr>
              <a:t>Flexible: choice of project, advisor &amp; program</a:t>
            </a:r>
          </a:p>
          <a:p>
            <a:pPr marL="0" marR="0" lvl="0" indent="0" algn="l" rtl="0">
              <a:spcBef>
                <a:spcPts val="840"/>
              </a:spcBef>
              <a:spcAft>
                <a:spcPts val="0"/>
              </a:spcAft>
              <a:buSzPct val="25000"/>
              <a:buNone/>
            </a:pPr>
            <a:r>
              <a:rPr lang="en-US" sz="2800" b="0" i="0" u="none" strike="noStrike" cap="none">
                <a:solidFill>
                  <a:schemeClr val="accent2"/>
                </a:solidFill>
                <a:latin typeface="Arial"/>
                <a:ea typeface="Arial"/>
                <a:cs typeface="Arial"/>
                <a:sym typeface="Arial"/>
              </a:rPr>
              <a:t>Unrestrictive: No service requirement</a:t>
            </a:r>
          </a:p>
          <a:p>
            <a:pPr marL="0" marR="0" lvl="0" indent="0" algn="l" rtl="0">
              <a:spcBef>
                <a:spcPts val="840"/>
              </a:spcBef>
              <a:spcAft>
                <a:spcPts val="0"/>
              </a:spcAft>
              <a:buSzPct val="25000"/>
              <a:buNone/>
            </a:pPr>
            <a:r>
              <a:rPr lang="en-US" sz="2800" b="0" i="0" u="none" strike="noStrike" cap="none">
                <a:solidFill>
                  <a:schemeClr val="accent2"/>
                </a:solidFill>
                <a:latin typeface="Arial"/>
                <a:ea typeface="Arial"/>
                <a:cs typeface="Arial"/>
                <a:sym typeface="Arial"/>
              </a:rPr>
              <a:t>Portable: Any accredited U.S. institution</a:t>
            </a:r>
          </a:p>
          <a:p>
            <a:pPr marL="400050" marR="0" lvl="2" indent="-6350" algn="l" rtl="0">
              <a:spcBef>
                <a:spcPts val="360"/>
              </a:spcBef>
              <a:spcAft>
                <a:spcPts val="0"/>
              </a:spcAft>
              <a:buClr>
                <a:schemeClr val="accent2"/>
              </a:buClr>
              <a:buSzPct val="25000"/>
              <a:buFont typeface="Arial"/>
              <a:buNone/>
            </a:pPr>
            <a:r>
              <a:rPr lang="en-US" sz="1200" b="0" i="0" u="none" strike="noStrike" cap="none">
                <a:solidFill>
                  <a:schemeClr val="accent2"/>
                </a:solidFill>
                <a:latin typeface="Arial"/>
                <a:ea typeface="Arial"/>
                <a:cs typeface="Arial"/>
                <a:sym typeface="Arial"/>
              </a:rPr>
              <a:t>MS		      PhD</a:t>
            </a:r>
          </a:p>
          <a:p>
            <a:pPr marL="0" marR="0" lvl="0" indent="0" algn="l" rtl="0">
              <a:spcBef>
                <a:spcPts val="840"/>
              </a:spcBef>
              <a:spcAft>
                <a:spcPts val="0"/>
              </a:spcAft>
              <a:buSzPct val="25000"/>
              <a:buNone/>
            </a:pPr>
            <a:endParaRPr sz="2800" b="0" i="0" u="none" strike="noStrike" cap="none">
              <a:solidFill>
                <a:schemeClr val="accent2"/>
              </a:solidFill>
              <a:latin typeface="Arial"/>
              <a:ea typeface="Arial"/>
              <a:cs typeface="Arial"/>
              <a:sym typeface="Arial"/>
            </a:endParaRPr>
          </a:p>
          <a:p>
            <a:pPr marL="0" marR="0" lvl="0" indent="0" algn="l" rtl="0">
              <a:spcBef>
                <a:spcPts val="840"/>
              </a:spcBef>
              <a:spcAft>
                <a:spcPts val="0"/>
              </a:spcAft>
              <a:buSzPct val="25000"/>
              <a:buNone/>
            </a:pPr>
            <a:r>
              <a:rPr lang="en-US" sz="2800" b="0" i="0" u="none" strike="noStrike" cap="none">
                <a:solidFill>
                  <a:schemeClr val="accent2"/>
                </a:solidFill>
                <a:latin typeface="Arial"/>
                <a:ea typeface="Arial"/>
                <a:cs typeface="Arial"/>
                <a:sym typeface="Arial"/>
              </a:rPr>
              <a:t>2,000 Fellowships offered annually, 2010 - 2013 </a:t>
            </a:r>
          </a:p>
          <a:p>
            <a:pPr marL="457200" marR="0" lvl="1" indent="0" algn="l" rtl="0">
              <a:spcBef>
                <a:spcPts val="360"/>
              </a:spcBef>
              <a:spcAft>
                <a:spcPts val="0"/>
              </a:spcAft>
              <a:buClr>
                <a:schemeClr val="accent2"/>
              </a:buClr>
              <a:buSzPct val="25000"/>
              <a:buFont typeface="Arial"/>
              <a:buNone/>
            </a:pPr>
            <a:r>
              <a:rPr lang="en-US" sz="1200" b="0" i="0" u="none" strike="noStrike" cap="none">
                <a:solidFill>
                  <a:schemeClr val="accent2"/>
                </a:solidFill>
                <a:latin typeface="Arial"/>
                <a:ea typeface="Arial"/>
                <a:cs typeface="Arial"/>
                <a:sym typeface="Arial"/>
              </a:rPr>
              <a:t>~17% success rate</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63652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18" name="Shape 518"/>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
        <p:nvSpPr>
          <p:cNvPr id="519" name="Shape 519"/>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25</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1152761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26</a:t>
            </a:fld>
            <a:endParaRPr lang="en-US" sz="1400">
              <a:solidFill>
                <a:schemeClr val="dk1"/>
              </a:solidFill>
              <a:latin typeface="Arial"/>
              <a:ea typeface="Arial"/>
              <a:cs typeface="Arial"/>
              <a:sym typeface="Arial"/>
            </a:endParaRPr>
          </a:p>
        </p:txBody>
      </p:sp>
      <p:sp>
        <p:nvSpPr>
          <p:cNvPr id="574" name="Shape 574"/>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75" name="Shape 575"/>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Tree>
    <p:extLst>
      <p:ext uri="{BB962C8B-B14F-4D97-AF65-F5344CB8AC3E}">
        <p14:creationId xmlns:p14="http://schemas.microsoft.com/office/powerpoint/2010/main" val="144090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27</a:t>
            </a:fld>
            <a:endParaRPr lang="en-US" sz="1400">
              <a:solidFill>
                <a:schemeClr val="dk1"/>
              </a:solidFill>
              <a:latin typeface="Arial"/>
              <a:ea typeface="Arial"/>
              <a:cs typeface="Arial"/>
              <a:sym typeface="Arial"/>
            </a:endParaRPr>
          </a:p>
        </p:txBody>
      </p:sp>
      <p:sp>
        <p:nvSpPr>
          <p:cNvPr id="587" name="Shape 587"/>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8" name="Shape 588"/>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7013" marR="0" lvl="0" indent="-227013"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Tree>
    <p:extLst>
      <p:ext uri="{BB962C8B-B14F-4D97-AF65-F5344CB8AC3E}">
        <p14:creationId xmlns:p14="http://schemas.microsoft.com/office/powerpoint/2010/main" val="3262098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58" name="Shape 458"/>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
        <p:nvSpPr>
          <p:cNvPr id="459" name="Shape 459"/>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28</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785447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29</a:t>
            </a:fld>
            <a:endParaRPr lang="en-US" sz="1400">
              <a:solidFill>
                <a:schemeClr val="dk1"/>
              </a:solidFill>
              <a:latin typeface="Arial"/>
              <a:ea typeface="Arial"/>
              <a:cs typeface="Arial"/>
              <a:sym typeface="Arial"/>
            </a:endParaRPr>
          </a:p>
        </p:txBody>
      </p:sp>
      <p:sp>
        <p:nvSpPr>
          <p:cNvPr id="475" name="Shape 475"/>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6" name="Shape 476"/>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Patti</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15085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30</a:t>
            </a:fld>
            <a:endParaRPr lang="en-US" sz="1400">
              <a:solidFill>
                <a:schemeClr val="dk1"/>
              </a:solidFill>
              <a:latin typeface="Arial"/>
              <a:ea typeface="Arial"/>
              <a:cs typeface="Arial"/>
              <a:sym typeface="Arial"/>
            </a:endParaRPr>
          </a:p>
        </p:txBody>
      </p:sp>
      <p:sp>
        <p:nvSpPr>
          <p:cNvPr id="466" name="Shape 466"/>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7" name="Shape 467"/>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Patti</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4629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a:t>
            </a:fld>
            <a:endParaRPr lang="en-US" sz="1400">
              <a:solidFill>
                <a:schemeClr val="dk1"/>
              </a:solidFill>
              <a:latin typeface="Arial"/>
              <a:ea typeface="Arial"/>
              <a:cs typeface="Arial"/>
              <a:sym typeface="Arial"/>
            </a:endParaRPr>
          </a:p>
        </p:txBody>
      </p:sp>
      <p:sp>
        <p:nvSpPr>
          <p:cNvPr id="306" name="Shape 306"/>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Patti </a:t>
            </a:r>
          </a:p>
        </p:txBody>
      </p:sp>
    </p:spTree>
    <p:extLst>
      <p:ext uri="{BB962C8B-B14F-4D97-AF65-F5344CB8AC3E}">
        <p14:creationId xmlns:p14="http://schemas.microsoft.com/office/powerpoint/2010/main" val="2243026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31</a:t>
            </a:fld>
            <a:endParaRPr lang="en-US" sz="1400">
              <a:solidFill>
                <a:schemeClr val="dk1"/>
              </a:solidFill>
              <a:latin typeface="Arial"/>
              <a:ea typeface="Arial"/>
              <a:cs typeface="Arial"/>
              <a:sym typeface="Arial"/>
            </a:endParaRPr>
          </a:p>
        </p:txBody>
      </p:sp>
      <p:sp>
        <p:nvSpPr>
          <p:cNvPr id="484" name="Shape 484"/>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5" name="Shape 485"/>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Tree>
    <p:extLst>
      <p:ext uri="{BB962C8B-B14F-4D97-AF65-F5344CB8AC3E}">
        <p14:creationId xmlns:p14="http://schemas.microsoft.com/office/powerpoint/2010/main" val="3478014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32</a:t>
            </a:fld>
            <a:endParaRPr lang="en-US" sz="1400">
              <a:solidFill>
                <a:schemeClr val="dk1"/>
              </a:solidFill>
              <a:latin typeface="Arial"/>
              <a:ea typeface="Arial"/>
              <a:cs typeface="Arial"/>
              <a:sym typeface="Arial"/>
            </a:endParaRPr>
          </a:p>
        </p:txBody>
      </p:sp>
      <p:sp>
        <p:nvSpPr>
          <p:cNvPr id="492" name="Shape 492"/>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3" name="Shape 493"/>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Tree>
    <p:extLst>
      <p:ext uri="{BB962C8B-B14F-4D97-AF65-F5344CB8AC3E}">
        <p14:creationId xmlns:p14="http://schemas.microsoft.com/office/powerpoint/2010/main" val="606434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33</a:t>
            </a:fld>
            <a:endParaRPr lang="en-US" sz="1400">
              <a:solidFill>
                <a:schemeClr val="dk1"/>
              </a:solidFill>
              <a:latin typeface="Arial"/>
              <a:ea typeface="Arial"/>
              <a:cs typeface="Arial"/>
              <a:sym typeface="Arial"/>
            </a:endParaRPr>
          </a:p>
        </p:txBody>
      </p:sp>
      <p:sp>
        <p:nvSpPr>
          <p:cNvPr id="680" name="Shape 680"/>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1" name="Shape 681"/>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Tree>
    <p:extLst>
      <p:ext uri="{BB962C8B-B14F-4D97-AF65-F5344CB8AC3E}">
        <p14:creationId xmlns:p14="http://schemas.microsoft.com/office/powerpoint/2010/main" val="2344767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34</a:t>
            </a:fld>
            <a:endParaRPr lang="en-US" sz="1400">
              <a:solidFill>
                <a:schemeClr val="dk1"/>
              </a:solidFill>
              <a:latin typeface="Arial"/>
              <a:ea typeface="Arial"/>
              <a:cs typeface="Arial"/>
              <a:sym typeface="Arial"/>
            </a:endParaRPr>
          </a:p>
        </p:txBody>
      </p:sp>
      <p:sp>
        <p:nvSpPr>
          <p:cNvPr id="688" name="Shape 688"/>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9" name="Shape 689"/>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7013" marR="0" lvl="0" indent="-227013"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Tree>
    <p:extLst>
      <p:ext uri="{BB962C8B-B14F-4D97-AF65-F5344CB8AC3E}">
        <p14:creationId xmlns:p14="http://schemas.microsoft.com/office/powerpoint/2010/main" val="340920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35</a:t>
            </a:fld>
            <a:endParaRPr lang="en-US" sz="1400">
              <a:solidFill>
                <a:schemeClr val="dk1"/>
              </a:solidFill>
              <a:latin typeface="Arial"/>
              <a:ea typeface="Arial"/>
              <a:cs typeface="Arial"/>
              <a:sym typeface="Arial"/>
            </a:endParaRPr>
          </a:p>
        </p:txBody>
      </p:sp>
      <p:sp>
        <p:nvSpPr>
          <p:cNvPr id="695" name="Shape 695"/>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96" name="Shape 696"/>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Tree>
    <p:extLst>
      <p:ext uri="{BB962C8B-B14F-4D97-AF65-F5344CB8AC3E}">
        <p14:creationId xmlns:p14="http://schemas.microsoft.com/office/powerpoint/2010/main" val="4232492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36</a:t>
            </a:fld>
            <a:endParaRPr lang="en-US" sz="1400">
              <a:solidFill>
                <a:schemeClr val="dk1"/>
              </a:solidFill>
              <a:latin typeface="Arial"/>
              <a:ea typeface="Arial"/>
              <a:cs typeface="Arial"/>
              <a:sym typeface="Arial"/>
            </a:endParaRPr>
          </a:p>
        </p:txBody>
      </p:sp>
      <p:sp>
        <p:nvSpPr>
          <p:cNvPr id="703" name="Shape 703"/>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4" name="Shape 704"/>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Aquí les ponemos algunas razones por las que panelistas de la beca rechazan una solicitud:</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 </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Broader Impacts pobres. </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 Muchos estudiantes no hablan bien sobre sus broader impacts o dicen muy poco sobre ellos.</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 </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Estudiantes que prefieren escoger universidades prestigiosas versus universidades que tengan los recursos para el tema de investigación.</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 </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Estudiantes que escogen cartas de recomendaciones de profesores inapropiadas que no pueden hablar mucho sobre sus habilidades personales y de investigación. Esto pasa cuando los estudiantes escogen como referencia al profesor con el que harán su investigación a nivel graduado y este profesor todavía no sabe mucho sobre los estudiantes.</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 </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Ensayo personal débil y poco convincente que no habla bien sobre sus virtudes. </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Maria - pull out the Tips for Applying PDF</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Here are some reasons an experienced panelist cited they commonly see as “deal breakers” for applicants.  Many do not address broader impacts very well and say very little on that entire area.  Some believe that choosing a well-known institution for proposed study will score them points with the reviewers, when often it is not a good match for their research.  Some will choose references that cannot speak much to their research or personal abilities, and so these letters of support come across weak.  If applicants asked their proposed mentor to write a letter, sometimes their support is not very strong.  Oftentimes, applicants will put together an unconvincing personal statement that does not fully portray their strengths.  Really try to keep these points in mind when you are putting together the application, and your chances of winning an award will be greater.</a:t>
            </a:r>
          </a:p>
        </p:txBody>
      </p:sp>
    </p:spTree>
    <p:extLst>
      <p:ext uri="{BB962C8B-B14F-4D97-AF65-F5344CB8AC3E}">
        <p14:creationId xmlns:p14="http://schemas.microsoft.com/office/powerpoint/2010/main" val="1763157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37</a:t>
            </a:fld>
            <a:endParaRPr lang="en-US" sz="1400">
              <a:solidFill>
                <a:schemeClr val="dk1"/>
              </a:solidFill>
              <a:latin typeface="Arial"/>
              <a:ea typeface="Arial"/>
              <a:cs typeface="Arial"/>
              <a:sym typeface="Arial"/>
            </a:endParaRPr>
          </a:p>
        </p:txBody>
      </p:sp>
      <p:sp>
        <p:nvSpPr>
          <p:cNvPr id="622" name="Shape 622"/>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3" name="Shape 623"/>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Tree>
    <p:extLst>
      <p:ext uri="{BB962C8B-B14F-4D97-AF65-F5344CB8AC3E}">
        <p14:creationId xmlns:p14="http://schemas.microsoft.com/office/powerpoint/2010/main" val="1069149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38</a:t>
            </a:fld>
            <a:endParaRPr lang="en-US" sz="1400">
              <a:solidFill>
                <a:schemeClr val="dk1"/>
              </a:solidFill>
              <a:latin typeface="Arial"/>
              <a:ea typeface="Arial"/>
              <a:cs typeface="Arial"/>
              <a:sym typeface="Arial"/>
            </a:endParaRPr>
          </a:p>
        </p:txBody>
      </p:sp>
      <p:sp>
        <p:nvSpPr>
          <p:cNvPr id="622" name="Shape 622"/>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3" name="Shape 623"/>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Tree>
    <p:extLst>
      <p:ext uri="{BB962C8B-B14F-4D97-AF65-F5344CB8AC3E}">
        <p14:creationId xmlns:p14="http://schemas.microsoft.com/office/powerpoint/2010/main" val="582647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39</a:t>
            </a:fld>
            <a:endParaRPr lang="en-US" sz="1400">
              <a:solidFill>
                <a:schemeClr val="dk1"/>
              </a:solidFill>
              <a:latin typeface="Arial"/>
              <a:ea typeface="Arial"/>
              <a:cs typeface="Arial"/>
              <a:sym typeface="Arial"/>
            </a:endParaRPr>
          </a:p>
        </p:txBody>
      </p:sp>
      <p:sp>
        <p:nvSpPr>
          <p:cNvPr id="632" name="Shape 632"/>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3" name="Shape 633"/>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Tree>
    <p:extLst>
      <p:ext uri="{BB962C8B-B14F-4D97-AF65-F5344CB8AC3E}">
        <p14:creationId xmlns:p14="http://schemas.microsoft.com/office/powerpoint/2010/main" val="3446588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400" b="0" i="0" u="none" strike="noStrike" cap="none" smtClean="0">
                <a:solidFill>
                  <a:schemeClr val="dk1"/>
                </a:solidFill>
                <a:latin typeface="Arial"/>
                <a:ea typeface="Arial"/>
                <a:cs typeface="Arial"/>
                <a:sym typeface="Arial"/>
              </a:rPr>
              <a:t>40</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86173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4</a:t>
            </a:fld>
            <a:endParaRPr lang="en-US" sz="1400">
              <a:solidFill>
                <a:schemeClr val="dk1"/>
              </a:solidFill>
              <a:latin typeface="Arial"/>
              <a:ea typeface="Arial"/>
              <a:cs typeface="Arial"/>
              <a:sym typeface="Arial"/>
            </a:endParaRPr>
          </a:p>
        </p:txBody>
      </p:sp>
      <p:sp>
        <p:nvSpPr>
          <p:cNvPr id="323" name="Shape 323"/>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4" name="Shape 324"/>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Resource from Megan Palsa of Texas A &amp; M University</a:t>
            </a:r>
          </a:p>
        </p:txBody>
      </p:sp>
    </p:spTree>
    <p:extLst>
      <p:ext uri="{BB962C8B-B14F-4D97-AF65-F5344CB8AC3E}">
        <p14:creationId xmlns:p14="http://schemas.microsoft.com/office/powerpoint/2010/main" val="2614186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Shape 728"/>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41</a:t>
            </a:fld>
            <a:endParaRPr lang="en-US" sz="1400">
              <a:solidFill>
                <a:schemeClr val="dk1"/>
              </a:solidFill>
              <a:latin typeface="Arial"/>
              <a:ea typeface="Arial"/>
              <a:cs typeface="Arial"/>
              <a:sym typeface="Arial"/>
            </a:endParaRPr>
          </a:p>
        </p:txBody>
      </p:sp>
      <p:sp>
        <p:nvSpPr>
          <p:cNvPr id="729" name="Shape 729"/>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30" name="Shape 730"/>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Frances/Patti</a:t>
            </a:r>
          </a:p>
          <a:p>
            <a:pPr marL="228600" marR="0" lvl="0" indent="-228600" algn="l" rtl="0">
              <a:spcBef>
                <a:spcPts val="360"/>
              </a:spcBef>
              <a:spcAft>
                <a:spcPts val="0"/>
              </a:spcAft>
              <a:buSzPct val="25000"/>
              <a:buNone/>
            </a:pPr>
            <a:endParaRPr sz="1200" b="0" i="0" u="none" strike="noStrike" cap="none" dirty="0">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dirty="0">
                <a:solidFill>
                  <a:schemeClr val="dk1"/>
                </a:solidFill>
                <a:latin typeface="Arial"/>
                <a:ea typeface="Arial"/>
                <a:cs typeface="Arial"/>
                <a:sym typeface="Arial"/>
              </a:rPr>
              <a:t>A big issue a lot of applicants run into is they believe they can’t possibly be good enough to win an award that has a 10% success rate.  You might invent a lot of things in your mind to tell yourself that you can’t possibly be qualified enough, that what you’ve done is not that great, your experience is not enough, and you just can’t say things the way you want them to come out.  A lot of people think like this collectively, and these are all things that are usually untrue.  Think of this application process as a community project.  Talk to those people around you for advice and thoughts about what you might talk about.  It is important to be confident about your abilities because that will come across in your application.  If you have seen “March of the Penguins”, you know that they have to have a ton of belief in themselves and their community to produce just one baby in super harsh conditions.  Humans have things much better, so by comparison this should be a piece of cake.</a:t>
            </a:r>
          </a:p>
        </p:txBody>
      </p:sp>
    </p:spTree>
    <p:extLst>
      <p:ext uri="{BB962C8B-B14F-4D97-AF65-F5344CB8AC3E}">
        <p14:creationId xmlns:p14="http://schemas.microsoft.com/office/powerpoint/2010/main" val="1339836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42</a:t>
            </a:fld>
            <a:endParaRPr lang="en-US" sz="1400">
              <a:solidFill>
                <a:schemeClr val="dk1"/>
              </a:solidFill>
              <a:latin typeface="Arial"/>
              <a:ea typeface="Arial"/>
              <a:cs typeface="Arial"/>
              <a:sym typeface="Arial"/>
            </a:endParaRPr>
          </a:p>
        </p:txBody>
      </p:sp>
      <p:sp>
        <p:nvSpPr>
          <p:cNvPr id="741" name="Shape 741"/>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2" name="Shape 742"/>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Frances/Patti</a:t>
            </a:r>
          </a:p>
          <a:p>
            <a:pPr marL="228600" marR="0" lvl="0" indent="-228600" algn="l" rtl="0">
              <a:spcBef>
                <a:spcPts val="360"/>
              </a:spcBef>
              <a:spcAft>
                <a:spcPts val="0"/>
              </a:spcAft>
              <a:buSzPct val="25000"/>
              <a:buNone/>
            </a:pPr>
            <a:endParaRPr sz="1200" b="0" i="0" u="none" strike="noStrike" cap="none" dirty="0">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dirty="0">
                <a:solidFill>
                  <a:schemeClr val="dk1"/>
                </a:solidFill>
                <a:latin typeface="Arial"/>
                <a:ea typeface="Arial"/>
                <a:cs typeface="Arial"/>
                <a:sym typeface="Arial"/>
              </a:rPr>
              <a:t>If you go through this application process, you will always win.  You are getting feedback from professionals in the field essentially for investing your time.  To put things in perspective, this award is worth $122,500 in total benefits.  Even if you spend 3 full time weeks on putting an application and get an award, you have worked for over $1,000 per hour.  That is a nice hourly rate.  The whole process is also great preparation for other awards you may want to apply, graduate school applications, job applications, publications, and professional connections.  Of course if that’s not good enough, you might also win the fellowship.  We wish you all the best and look forward to reviewing your application.</a:t>
            </a:r>
          </a:p>
        </p:txBody>
      </p:sp>
    </p:spTree>
    <p:extLst>
      <p:ext uri="{BB962C8B-B14F-4D97-AF65-F5344CB8AC3E}">
        <p14:creationId xmlns:p14="http://schemas.microsoft.com/office/powerpoint/2010/main" val="42819761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43</a:t>
            </a:fld>
            <a:endParaRPr lang="en-US" sz="1400">
              <a:solidFill>
                <a:schemeClr val="dk1"/>
              </a:solidFill>
              <a:latin typeface="Arial"/>
              <a:ea typeface="Arial"/>
              <a:cs typeface="Arial"/>
              <a:sym typeface="Arial"/>
            </a:endParaRPr>
          </a:p>
        </p:txBody>
      </p:sp>
      <p:sp>
        <p:nvSpPr>
          <p:cNvPr id="314" name="Shape 314"/>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5" name="Shape 315"/>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Patti/ Frances</a:t>
            </a:r>
          </a:p>
        </p:txBody>
      </p:sp>
    </p:spTree>
    <p:extLst>
      <p:ext uri="{BB962C8B-B14F-4D97-AF65-F5344CB8AC3E}">
        <p14:creationId xmlns:p14="http://schemas.microsoft.com/office/powerpoint/2010/main" val="12017999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p:spPr>
      </p:sp>
      <p:sp>
        <p:nvSpPr>
          <p:cNvPr id="3" name="Notes Placeholder 2"/>
          <p:cNvSpPr>
            <a:spLocks noGrp="1"/>
          </p:cNvSpPr>
          <p:nvPr>
            <p:ph type="body" idx="1"/>
          </p:nvPr>
        </p:nvSpPr>
        <p:spPr/>
        <p:txBody>
          <a:bodyPr/>
          <a:lstStyle/>
          <a:p>
            <a:r>
              <a:rPr lang="en-US" dirty="0"/>
              <a:t>Break</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400" b="0" i="0" u="none" strike="noStrike" cap="none" smtClean="0">
                <a:solidFill>
                  <a:schemeClr val="dk1"/>
                </a:solidFill>
                <a:latin typeface="Arial"/>
                <a:ea typeface="Arial"/>
                <a:cs typeface="Arial"/>
                <a:sym typeface="Arial"/>
              </a:rPr>
              <a:t>44</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49528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45</a:t>
            </a:fld>
            <a:endParaRPr lang="en-US" sz="1400">
              <a:solidFill>
                <a:schemeClr val="dk1"/>
              </a:solidFill>
              <a:latin typeface="Arial"/>
              <a:ea typeface="Arial"/>
              <a:cs typeface="Arial"/>
              <a:sym typeface="Arial"/>
            </a:endParaRPr>
          </a:p>
        </p:txBody>
      </p:sp>
      <p:sp>
        <p:nvSpPr>
          <p:cNvPr id="615" name="Shape 615"/>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6" name="Shape 616"/>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7013" marR="0" lvl="0" indent="-227013"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Tree>
    <p:extLst>
      <p:ext uri="{BB962C8B-B14F-4D97-AF65-F5344CB8AC3E}">
        <p14:creationId xmlns:p14="http://schemas.microsoft.com/office/powerpoint/2010/main" val="23317271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46</a:t>
            </a:fld>
            <a:endParaRPr lang="en-US" sz="1400">
              <a:solidFill>
                <a:schemeClr val="dk1"/>
              </a:solidFill>
              <a:latin typeface="Arial"/>
              <a:ea typeface="Arial"/>
              <a:cs typeface="Arial"/>
              <a:sym typeface="Arial"/>
            </a:endParaRPr>
          </a:p>
        </p:txBody>
      </p:sp>
      <p:sp>
        <p:nvSpPr>
          <p:cNvPr id="649" name="Shape 649"/>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0" name="Shape 650"/>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Tree>
    <p:extLst>
      <p:ext uri="{BB962C8B-B14F-4D97-AF65-F5344CB8AC3E}">
        <p14:creationId xmlns:p14="http://schemas.microsoft.com/office/powerpoint/2010/main" val="2232729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p:spPr>
      </p:sp>
      <p:sp>
        <p:nvSpPr>
          <p:cNvPr id="3" name="Notes Placeholder 2"/>
          <p:cNvSpPr>
            <a:spLocks noGrp="1"/>
          </p:cNvSpPr>
          <p:nvPr>
            <p:ph type="body" idx="1"/>
          </p:nvPr>
        </p:nvSpPr>
        <p:spPr/>
        <p:txBody>
          <a:bodyPr/>
          <a:lstStyle/>
          <a:p>
            <a:r>
              <a:rPr lang="en-US" dirty="0"/>
              <a:t>Patti</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400" b="0" i="0" u="none" strike="noStrike" cap="none" smtClean="0">
                <a:solidFill>
                  <a:schemeClr val="dk1"/>
                </a:solidFill>
                <a:latin typeface="Arial"/>
                <a:ea typeface="Arial"/>
                <a:cs typeface="Arial"/>
                <a:sym typeface="Arial"/>
              </a:rPr>
              <a:t>47</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243286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48</a:t>
            </a:fld>
            <a:endParaRPr lang="en-US" sz="1400">
              <a:solidFill>
                <a:schemeClr val="dk1"/>
              </a:solidFill>
              <a:latin typeface="Arial"/>
              <a:ea typeface="Arial"/>
              <a:cs typeface="Arial"/>
              <a:sym typeface="Arial"/>
            </a:endParaRPr>
          </a:p>
        </p:txBody>
      </p:sp>
      <p:sp>
        <p:nvSpPr>
          <p:cNvPr id="657" name="Shape 657"/>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8" name="Shape 658"/>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Robin Walker at University of Missouri</a:t>
            </a:r>
          </a:p>
        </p:txBody>
      </p:sp>
    </p:spTree>
    <p:extLst>
      <p:ext uri="{BB962C8B-B14F-4D97-AF65-F5344CB8AC3E}">
        <p14:creationId xmlns:p14="http://schemas.microsoft.com/office/powerpoint/2010/main" val="33143217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49</a:t>
            </a:fld>
            <a:endParaRPr lang="en-US" sz="1400">
              <a:solidFill>
                <a:schemeClr val="dk1"/>
              </a:solidFill>
              <a:latin typeface="Arial"/>
              <a:ea typeface="Arial"/>
              <a:cs typeface="Arial"/>
              <a:sym typeface="Arial"/>
            </a:endParaRPr>
          </a:p>
        </p:txBody>
      </p:sp>
      <p:sp>
        <p:nvSpPr>
          <p:cNvPr id="666" name="Shape 666"/>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7" name="Shape 667"/>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228600" marR="0" lvl="0" indent="-228600" algn="l" rtl="0">
              <a:lnSpc>
                <a:spcPct val="100000"/>
              </a:lnSpc>
              <a:spcBef>
                <a:spcPts val="36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Read and now the research field of your project, what info is missing? What don’t we know?</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Brainstorming of many many projects you will like to propose</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Talk to your mentors</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Key points:</a:t>
            </a:r>
          </a:p>
          <a:p>
            <a:pPr marL="228600" marR="0" lvl="0" indent="-228600" algn="l" rtl="0">
              <a:spcBef>
                <a:spcPts val="36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Novel approaches</a:t>
            </a:r>
          </a:p>
          <a:p>
            <a:pPr marL="228600" marR="0" lvl="0" indent="-228600" algn="l" rtl="0">
              <a:spcBef>
                <a:spcPts val="36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In depth</a:t>
            </a:r>
          </a:p>
          <a:p>
            <a:pPr marL="228600" marR="0" lvl="0" indent="-228600" algn="l" rtl="0">
              <a:spcBef>
                <a:spcPts val="36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Realistic plan</a:t>
            </a:r>
          </a:p>
        </p:txBody>
      </p:sp>
    </p:spTree>
    <p:extLst>
      <p:ext uri="{BB962C8B-B14F-4D97-AF65-F5344CB8AC3E}">
        <p14:creationId xmlns:p14="http://schemas.microsoft.com/office/powerpoint/2010/main" val="40174140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73" name="Shape 673"/>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Realistic plan -&gt; research matches the university you applied to</a:t>
            </a:r>
          </a:p>
        </p:txBody>
      </p:sp>
      <p:sp>
        <p:nvSpPr>
          <p:cNvPr id="674" name="Shape 674"/>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50</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195713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5</a:t>
            </a:fld>
            <a:endParaRPr lang="en-US" sz="1400">
              <a:solidFill>
                <a:schemeClr val="dk1"/>
              </a:solidFill>
              <a:latin typeface="Arial"/>
              <a:ea typeface="Arial"/>
              <a:cs typeface="Arial"/>
              <a:sym typeface="Arial"/>
            </a:endParaRPr>
          </a:p>
        </p:txBody>
      </p:sp>
      <p:sp>
        <p:nvSpPr>
          <p:cNvPr id="332" name="Shape 332"/>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3" name="Shape 333"/>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GAAAN and Jacob Javits combined in FY 2012 for awards in 2013 and 2014. </a:t>
            </a:r>
          </a:p>
        </p:txBody>
      </p:sp>
    </p:spTree>
    <p:extLst>
      <p:ext uri="{BB962C8B-B14F-4D97-AF65-F5344CB8AC3E}">
        <p14:creationId xmlns:p14="http://schemas.microsoft.com/office/powerpoint/2010/main" val="11340959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txBox="1">
            <a:spLocks noGrp="1"/>
          </p:cNvSpPr>
          <p:nvPr>
            <p:ph type="body" idx="1"/>
          </p:nvPr>
        </p:nvSpPr>
        <p:spPr>
          <a:xfrm>
            <a:off x="731837" y="4560887"/>
            <a:ext cx="5851525" cy="4319587"/>
          </a:xfrm>
          <a:prstGeom prst="rect">
            <a:avLst/>
          </a:prstGeom>
        </p:spPr>
        <p:txBody>
          <a:bodyPr lIns="91425" tIns="91425" rIns="91425" bIns="91425" anchor="t" anchorCtr="0">
            <a:noAutofit/>
          </a:bodyPr>
          <a:lstStyle/>
          <a:p>
            <a:pPr lvl="0">
              <a:spcBef>
                <a:spcPts val="0"/>
              </a:spcBef>
              <a:buNone/>
            </a:pPr>
            <a:endParaRPr/>
          </a:p>
        </p:txBody>
      </p:sp>
      <p:sp>
        <p:nvSpPr>
          <p:cNvPr id="712" name="Shape 712"/>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81146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txBox="1">
            <a:spLocks noGrp="1"/>
          </p:cNvSpPr>
          <p:nvPr>
            <p:ph type="body" idx="1"/>
          </p:nvPr>
        </p:nvSpPr>
        <p:spPr>
          <a:xfrm>
            <a:off x="731837" y="4560887"/>
            <a:ext cx="5851525" cy="4319587"/>
          </a:xfrm>
          <a:prstGeom prst="rect">
            <a:avLst/>
          </a:prstGeom>
        </p:spPr>
        <p:txBody>
          <a:bodyPr lIns="91425" tIns="91425" rIns="91425" bIns="91425" anchor="t" anchorCtr="0">
            <a:noAutofit/>
          </a:bodyPr>
          <a:lstStyle/>
          <a:p>
            <a:pPr lvl="0">
              <a:spcBef>
                <a:spcPts val="0"/>
              </a:spcBef>
              <a:buNone/>
            </a:pPr>
            <a:endParaRPr/>
          </a:p>
        </p:txBody>
      </p:sp>
      <p:sp>
        <p:nvSpPr>
          <p:cNvPr id="718" name="Shape 718"/>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3166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txBox="1">
            <a:spLocks noGrp="1"/>
          </p:cNvSpPr>
          <p:nvPr>
            <p:ph type="body" idx="1"/>
          </p:nvPr>
        </p:nvSpPr>
        <p:spPr>
          <a:xfrm>
            <a:off x="731837" y="4560887"/>
            <a:ext cx="5851525" cy="4319587"/>
          </a:xfrm>
          <a:prstGeom prst="rect">
            <a:avLst/>
          </a:prstGeom>
        </p:spPr>
        <p:txBody>
          <a:bodyPr lIns="91425" tIns="91425" rIns="91425" bIns="91425" anchor="t" anchorCtr="0">
            <a:noAutofit/>
          </a:bodyPr>
          <a:lstStyle/>
          <a:p>
            <a:pPr lvl="0">
              <a:spcBef>
                <a:spcPts val="0"/>
              </a:spcBef>
              <a:buNone/>
            </a:pPr>
            <a:endParaRPr/>
          </a:p>
        </p:txBody>
      </p:sp>
      <p:sp>
        <p:nvSpPr>
          <p:cNvPr id="776" name="Shape 776"/>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07886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54</a:t>
            </a:fld>
            <a:endParaRPr lang="en-US" sz="1400">
              <a:solidFill>
                <a:srgbClr val="000000"/>
              </a:solidFill>
              <a:latin typeface="Arial"/>
              <a:ea typeface="Arial"/>
              <a:cs typeface="Arial"/>
              <a:sym typeface="Arial"/>
            </a:endParaRPr>
          </a:p>
        </p:txBody>
      </p:sp>
      <p:sp>
        <p:nvSpPr>
          <p:cNvPr id="783" name="Shape 783"/>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84" name="Shape 784"/>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Tree>
    <p:extLst>
      <p:ext uri="{BB962C8B-B14F-4D97-AF65-F5344CB8AC3E}">
        <p14:creationId xmlns:p14="http://schemas.microsoft.com/office/powerpoint/2010/main" val="21877651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55</a:t>
            </a:fld>
            <a:endParaRPr lang="en-US" sz="1400">
              <a:solidFill>
                <a:schemeClr val="dk1"/>
              </a:solidFill>
              <a:latin typeface="Arial"/>
              <a:ea typeface="Arial"/>
              <a:cs typeface="Arial"/>
              <a:sym typeface="Arial"/>
            </a:endParaRPr>
          </a:p>
        </p:txBody>
      </p:sp>
      <p:sp>
        <p:nvSpPr>
          <p:cNvPr id="791" name="Shape 791"/>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92" name="Shape 792"/>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 </a:t>
            </a:r>
          </a:p>
        </p:txBody>
      </p:sp>
    </p:spTree>
    <p:extLst>
      <p:ext uri="{BB962C8B-B14F-4D97-AF65-F5344CB8AC3E}">
        <p14:creationId xmlns:p14="http://schemas.microsoft.com/office/powerpoint/2010/main" val="408676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7</a:t>
            </a:fld>
            <a:endParaRPr lang="en-US" sz="1400">
              <a:solidFill>
                <a:schemeClr val="dk1"/>
              </a:solidFill>
              <a:latin typeface="Arial"/>
              <a:ea typeface="Arial"/>
              <a:cs typeface="Arial"/>
              <a:sym typeface="Arial"/>
            </a:endParaRPr>
          </a:p>
        </p:txBody>
      </p:sp>
      <p:sp>
        <p:nvSpPr>
          <p:cNvPr id="340" name="Shape 340"/>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1" name="Shape 341"/>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Robin Walker at Missouri</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For computer science</a:t>
            </a:r>
          </a:p>
          <a:p>
            <a:pPr marL="822960" marR="0" lvl="1" indent="-264160" algn="l" rtl="0">
              <a:spcBef>
                <a:spcPts val="570"/>
              </a:spcBef>
              <a:spcAft>
                <a:spcPts val="0"/>
              </a:spcAft>
              <a:buClr>
                <a:schemeClr val="accent2"/>
              </a:buClr>
              <a:buSzPct val="100000"/>
              <a:buFont typeface="Noto Sans Symbols"/>
              <a:buChar char="▪"/>
            </a:pPr>
            <a:r>
              <a:rPr lang="en-US" sz="1900" b="0" i="0" u="sng" strike="noStrike" cap="none">
                <a:solidFill>
                  <a:schemeClr val="hlink"/>
                </a:solidFill>
                <a:latin typeface="Arial"/>
                <a:ea typeface="Arial"/>
                <a:cs typeface="Arial"/>
                <a:sym typeface="Arial"/>
                <a:hlinkClick r:id="rId3"/>
              </a:rPr>
              <a:t>http://research.microsoft.com/apps/mobile/showpage.aspx?page=/en-us/collaboration/awards/fellows-women.aspx</a:t>
            </a:r>
          </a:p>
          <a:p>
            <a:pPr marL="822960" marR="0" lvl="1" indent="-264160" algn="l" rtl="0">
              <a:spcBef>
                <a:spcPts val="570"/>
              </a:spcBef>
              <a:spcAft>
                <a:spcPts val="0"/>
              </a:spcAft>
              <a:buClr>
                <a:schemeClr val="accent2"/>
              </a:buClr>
              <a:buSzPct val="100000"/>
              <a:buFont typeface="Noto Sans Symbols"/>
              <a:buChar char="▪"/>
            </a:pPr>
            <a:r>
              <a:rPr lang="en-US" sz="1900" b="0" i="0" u="sng" strike="noStrike" cap="none">
                <a:solidFill>
                  <a:schemeClr val="hlink"/>
                </a:solidFill>
                <a:latin typeface="Arial"/>
                <a:ea typeface="Arial"/>
                <a:cs typeface="Arial"/>
                <a:sym typeface="Arial"/>
                <a:hlinkClick r:id="rId4"/>
              </a:rPr>
              <a:t>http://www.google.com/anitaborg/</a:t>
            </a:r>
          </a:p>
          <a:p>
            <a:pPr marL="822960" marR="0" lvl="1" indent="-264160" algn="l" rtl="0">
              <a:spcBef>
                <a:spcPts val="570"/>
              </a:spcBef>
              <a:spcAft>
                <a:spcPts val="0"/>
              </a:spcAft>
              <a:buClr>
                <a:schemeClr val="accent2"/>
              </a:buClr>
              <a:buSzPct val="100000"/>
              <a:buFont typeface="Noto Sans Symbols"/>
              <a:buChar char="▪"/>
            </a:pPr>
            <a:r>
              <a:rPr lang="en-US" sz="1900" b="0" i="0" u="sng" strike="noStrike" cap="none">
                <a:solidFill>
                  <a:schemeClr val="hlink"/>
                </a:solidFill>
                <a:latin typeface="Arial"/>
                <a:ea typeface="Arial"/>
                <a:cs typeface="Arial"/>
                <a:sym typeface="Arial"/>
                <a:hlinkClick r:id="rId5"/>
              </a:rPr>
              <a:t>http://scholarships.hispanicfund.org/applications/subsectionID.1,pageID.123/default.asp</a:t>
            </a:r>
          </a:p>
          <a:p>
            <a:pPr marL="822960" marR="0" lvl="1" indent="-264160" algn="l" rtl="0">
              <a:spcBef>
                <a:spcPts val="570"/>
              </a:spcBef>
              <a:spcAft>
                <a:spcPts val="0"/>
              </a:spcAft>
              <a:buClr>
                <a:schemeClr val="accent2"/>
              </a:buClr>
              <a:buSzPct val="100000"/>
              <a:buFont typeface="Noto Sans Symbols"/>
              <a:buChar char="▪"/>
            </a:pPr>
            <a:r>
              <a:rPr lang="en-US" sz="1900" b="0" i="0" u="sng" strike="noStrike" cap="none">
                <a:solidFill>
                  <a:schemeClr val="hlink"/>
                </a:solidFill>
                <a:latin typeface="Arial"/>
                <a:ea typeface="Arial"/>
                <a:cs typeface="Arial"/>
                <a:sym typeface="Arial"/>
                <a:hlinkClick r:id="rId6"/>
              </a:rPr>
              <a:t>http://googleblog.blogspot.com/2007/01/uncfgoogle-scholarship.html</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29047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8</a:t>
            </a:fld>
            <a:endParaRPr lang="en-US" sz="1400">
              <a:solidFill>
                <a:schemeClr val="dk1"/>
              </a:solidFill>
              <a:latin typeface="Arial"/>
              <a:ea typeface="Arial"/>
              <a:cs typeface="Arial"/>
              <a:sym typeface="Arial"/>
            </a:endParaRPr>
          </a:p>
        </p:txBody>
      </p:sp>
      <p:sp>
        <p:nvSpPr>
          <p:cNvPr id="348" name="Shape 348"/>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9" name="Shape 349"/>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NCSU – Soros Fellowship and NRC Research Associate Programs with opportunities for foreign nationals; MUST Review each to see if eligible</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HHMI – Support outstanding mid-career international students (2</a:t>
            </a:r>
            <a:r>
              <a:rPr lang="en-US" sz="1200" b="0" i="0" u="none" strike="noStrike" cap="none" baseline="30000">
                <a:solidFill>
                  <a:schemeClr val="dk1"/>
                </a:solidFill>
                <a:latin typeface="Arial"/>
                <a:ea typeface="Arial"/>
                <a:cs typeface="Arial"/>
                <a:sym typeface="Arial"/>
              </a:rPr>
              <a:t>nd</a:t>
            </a:r>
            <a:r>
              <a:rPr lang="en-US" sz="1200" b="0" i="0" u="none" strike="noStrike" cap="none">
                <a:solidFill>
                  <a:schemeClr val="dk1"/>
                </a:solidFill>
                <a:latin typeface="Arial"/>
                <a:ea typeface="Arial"/>
                <a:cs typeface="Arial"/>
                <a:sym typeface="Arial"/>
              </a:rPr>
              <a:t> or 3</a:t>
            </a:r>
            <a:r>
              <a:rPr lang="en-US" sz="1200" b="0" i="0" u="none" strike="noStrike" cap="none" baseline="30000">
                <a:solidFill>
                  <a:schemeClr val="dk1"/>
                </a:solidFill>
                <a:latin typeface="Arial"/>
                <a:ea typeface="Arial"/>
                <a:cs typeface="Arial"/>
                <a:sym typeface="Arial"/>
              </a:rPr>
              <a:t>rd</a:t>
            </a:r>
            <a:r>
              <a:rPr lang="en-US" sz="1200" b="0" i="0" u="none" strike="noStrike" cap="none">
                <a:solidFill>
                  <a:schemeClr val="dk1"/>
                </a:solidFill>
                <a:latin typeface="Arial"/>
                <a:ea typeface="Arial"/>
                <a:cs typeface="Arial"/>
                <a:sym typeface="Arial"/>
              </a:rPr>
              <a:t> year graduate students) </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GEM – permanent residents </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Marie Curie – for studying in Europe </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Echoing Green – Business Innovation Fellowship to </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Conacyt – Organization to support scientific innovation in Mexico. Offers scholarships to study domestically and abroad for Mexican citizens/professionals</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ISO – International Student Org in the USA – list of scholarships for international students</a:t>
            </a:r>
          </a:p>
        </p:txBody>
      </p:sp>
    </p:spTree>
    <p:extLst>
      <p:ext uri="{BB962C8B-B14F-4D97-AF65-F5344CB8AC3E}">
        <p14:creationId xmlns:p14="http://schemas.microsoft.com/office/powerpoint/2010/main" val="1540696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6" name="Shape 356"/>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
        <p:nvSpPr>
          <p:cNvPr id="357" name="Shape 357"/>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9</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212982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66" name="Shape 366"/>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
        <p:nvSpPr>
          <p:cNvPr id="367" name="Shape 367"/>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10</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38400691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2.png"/><Relationship Id="rId7" Type="http://schemas.openxmlformats.org/officeDocument/2006/relationships/image" Target="../media/image6.jp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9.png"/><Relationship Id="rId10" Type="http://schemas.openxmlformats.org/officeDocument/2006/relationships/image" Target="../media/image13.jpg"/><Relationship Id="rId4" Type="http://schemas.openxmlformats.org/officeDocument/2006/relationships/image" Target="../media/image4.pn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6.jp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9.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7"/>
        <p:cNvGrpSpPr/>
        <p:nvPr/>
      </p:nvGrpSpPr>
      <p:grpSpPr>
        <a:xfrm>
          <a:off x="0" y="0"/>
          <a:ext cx="0" cy="0"/>
          <a:chOff x="0" y="0"/>
          <a:chExt cx="0" cy="0"/>
        </a:xfrm>
      </p:grpSpPr>
      <p:grpSp>
        <p:nvGrpSpPr>
          <p:cNvPr id="38" name="Shape 38"/>
          <p:cNvGrpSpPr/>
          <p:nvPr/>
        </p:nvGrpSpPr>
        <p:grpSpPr>
          <a:xfrm>
            <a:off x="-1587" y="0"/>
            <a:ext cx="9145587" cy="6858000"/>
            <a:chOff x="0" y="0"/>
            <a:chExt cx="5760" cy="4320"/>
          </a:xfrm>
        </p:grpSpPr>
        <p:pic>
          <p:nvPicPr>
            <p:cNvPr id="39" name="Shape 39" descr="untitled"/>
            <p:cNvPicPr preferRelativeResize="0"/>
            <p:nvPr/>
          </p:nvPicPr>
          <p:blipFill rotWithShape="1">
            <a:blip r:embed="rId2">
              <a:alphaModFix/>
            </a:blip>
            <a:srcRect l="57142"/>
            <a:stretch/>
          </p:blipFill>
          <p:spPr>
            <a:xfrm rot="10800000">
              <a:off x="4991" y="0"/>
              <a:ext cx="767" cy="4320"/>
            </a:xfrm>
            <a:prstGeom prst="rect">
              <a:avLst/>
            </a:prstGeom>
            <a:noFill/>
            <a:ln>
              <a:noFill/>
            </a:ln>
          </p:spPr>
        </p:pic>
        <p:pic>
          <p:nvPicPr>
            <p:cNvPr id="40" name="Shape 40"/>
            <p:cNvPicPr preferRelativeResize="0"/>
            <p:nvPr/>
          </p:nvPicPr>
          <p:blipFill rotWithShape="1">
            <a:blip r:embed="rId3">
              <a:alphaModFix/>
            </a:blip>
            <a:srcRect/>
            <a:stretch/>
          </p:blipFill>
          <p:spPr>
            <a:xfrm rot="10800000">
              <a:off x="3311" y="0"/>
              <a:ext cx="1680" cy="4320"/>
            </a:xfrm>
            <a:prstGeom prst="rect">
              <a:avLst/>
            </a:prstGeom>
            <a:noFill/>
            <a:ln>
              <a:noFill/>
            </a:ln>
          </p:spPr>
        </p:pic>
        <p:pic>
          <p:nvPicPr>
            <p:cNvPr id="41" name="Shape 41" descr="untitled"/>
            <p:cNvPicPr preferRelativeResize="0"/>
            <p:nvPr/>
          </p:nvPicPr>
          <p:blipFill rotWithShape="1">
            <a:blip r:embed="rId2">
              <a:alphaModFix/>
            </a:blip>
            <a:srcRect/>
            <a:stretch/>
          </p:blipFill>
          <p:spPr>
            <a:xfrm rot="10800000">
              <a:off x="1678" y="0"/>
              <a:ext cx="1680" cy="4320"/>
            </a:xfrm>
            <a:prstGeom prst="rect">
              <a:avLst/>
            </a:prstGeom>
            <a:noFill/>
            <a:ln>
              <a:noFill/>
            </a:ln>
          </p:spPr>
        </p:pic>
        <p:pic>
          <p:nvPicPr>
            <p:cNvPr id="42" name="Shape 42"/>
            <p:cNvPicPr preferRelativeResize="0"/>
            <p:nvPr/>
          </p:nvPicPr>
          <p:blipFill rotWithShape="1">
            <a:blip r:embed="rId3">
              <a:alphaModFix/>
            </a:blip>
            <a:srcRect/>
            <a:stretch/>
          </p:blipFill>
          <p:spPr>
            <a:xfrm rot="10800000">
              <a:off x="0" y="0"/>
              <a:ext cx="1680" cy="4320"/>
            </a:xfrm>
            <a:prstGeom prst="rect">
              <a:avLst/>
            </a:prstGeom>
            <a:noFill/>
            <a:ln>
              <a:noFill/>
            </a:ln>
          </p:spPr>
        </p:pic>
      </p:grpSp>
      <p:pic>
        <p:nvPicPr>
          <p:cNvPr id="43" name="Shape 43"/>
          <p:cNvPicPr preferRelativeResize="0"/>
          <p:nvPr/>
        </p:nvPicPr>
        <p:blipFill rotWithShape="1">
          <a:blip r:embed="rId4">
            <a:alphaModFix/>
          </a:blip>
          <a:srcRect/>
          <a:stretch/>
        </p:blipFill>
        <p:spPr>
          <a:xfrm>
            <a:off x="0" y="6019800"/>
            <a:ext cx="9144000" cy="838199"/>
          </a:xfrm>
          <a:prstGeom prst="rect">
            <a:avLst/>
          </a:prstGeom>
          <a:noFill/>
          <a:ln>
            <a:noFill/>
          </a:ln>
        </p:spPr>
      </p:pic>
      <p:sp>
        <p:nvSpPr>
          <p:cNvPr id="44" name="Shape 44"/>
          <p:cNvSpPr/>
          <p:nvPr/>
        </p:nvSpPr>
        <p:spPr>
          <a:xfrm>
            <a:off x="76200" y="6140450"/>
            <a:ext cx="714374" cy="685799"/>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nvGrpSpPr>
          <p:cNvPr id="45" name="Shape 45"/>
          <p:cNvGrpSpPr/>
          <p:nvPr/>
        </p:nvGrpSpPr>
        <p:grpSpPr>
          <a:xfrm>
            <a:off x="8000999" y="5943600"/>
            <a:ext cx="1142999" cy="914400"/>
            <a:chOff x="5186" y="3827"/>
            <a:chExt cx="524" cy="439"/>
          </a:xfrm>
        </p:grpSpPr>
        <p:sp>
          <p:nvSpPr>
            <p:cNvPr id="46" name="Shape 46"/>
            <p:cNvSpPr/>
            <p:nvPr/>
          </p:nvSpPr>
          <p:spPr>
            <a:xfrm>
              <a:off x="5202" y="3858"/>
              <a:ext cx="485" cy="408"/>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47" name="Shape 47" descr="GRF_logo2"/>
            <p:cNvPicPr preferRelativeResize="0"/>
            <p:nvPr/>
          </p:nvPicPr>
          <p:blipFill rotWithShape="1">
            <a:blip r:embed="rId5">
              <a:alphaModFix/>
            </a:blip>
            <a:srcRect/>
            <a:stretch/>
          </p:blipFill>
          <p:spPr>
            <a:xfrm>
              <a:off x="5186" y="3827"/>
              <a:ext cx="524" cy="438"/>
            </a:xfrm>
            <a:prstGeom prst="rect">
              <a:avLst/>
            </a:prstGeom>
            <a:noFill/>
            <a:ln>
              <a:noFill/>
            </a:ln>
          </p:spPr>
        </p:pic>
      </p:grpSp>
      <p:cxnSp>
        <p:nvCxnSpPr>
          <p:cNvPr id="48" name="Shape 48"/>
          <p:cNvCxnSpPr/>
          <p:nvPr/>
        </p:nvCxnSpPr>
        <p:spPr>
          <a:xfrm>
            <a:off x="0" y="6019800"/>
            <a:ext cx="9144000" cy="0"/>
          </a:xfrm>
          <a:prstGeom prst="straightConnector1">
            <a:avLst/>
          </a:prstGeom>
          <a:noFill/>
          <a:ln w="19050" cap="flat" cmpd="sng">
            <a:solidFill>
              <a:schemeClr val="dk1"/>
            </a:solidFill>
            <a:prstDash val="solid"/>
            <a:round/>
            <a:headEnd type="none" w="med" len="med"/>
            <a:tailEnd type="none" w="med" len="med"/>
          </a:ln>
        </p:spPr>
      </p:cxnSp>
      <p:grpSp>
        <p:nvGrpSpPr>
          <p:cNvPr id="49" name="Shape 49"/>
          <p:cNvGrpSpPr/>
          <p:nvPr/>
        </p:nvGrpSpPr>
        <p:grpSpPr>
          <a:xfrm>
            <a:off x="0" y="0"/>
            <a:ext cx="9143999" cy="1295400"/>
            <a:chOff x="0" y="0"/>
            <a:chExt cx="5759" cy="816"/>
          </a:xfrm>
        </p:grpSpPr>
        <p:pic>
          <p:nvPicPr>
            <p:cNvPr id="50" name="Shape 50" descr="untitled"/>
            <p:cNvPicPr preferRelativeResize="0"/>
            <p:nvPr/>
          </p:nvPicPr>
          <p:blipFill rotWithShape="1">
            <a:blip r:embed="rId6">
              <a:alphaModFix/>
            </a:blip>
            <a:srcRect/>
            <a:stretch/>
          </p:blipFill>
          <p:spPr>
            <a:xfrm>
              <a:off x="4079" y="0"/>
              <a:ext cx="1152" cy="816"/>
            </a:xfrm>
            <a:prstGeom prst="rect">
              <a:avLst/>
            </a:prstGeom>
            <a:noFill/>
            <a:ln>
              <a:noFill/>
            </a:ln>
          </p:spPr>
        </p:pic>
        <p:pic>
          <p:nvPicPr>
            <p:cNvPr id="51" name="Shape 51" descr="untitled1"/>
            <p:cNvPicPr preferRelativeResize="0"/>
            <p:nvPr/>
          </p:nvPicPr>
          <p:blipFill rotWithShape="1">
            <a:blip r:embed="rId7">
              <a:alphaModFix/>
            </a:blip>
            <a:srcRect/>
            <a:stretch/>
          </p:blipFill>
          <p:spPr>
            <a:xfrm>
              <a:off x="2910" y="0"/>
              <a:ext cx="1170" cy="816"/>
            </a:xfrm>
            <a:prstGeom prst="rect">
              <a:avLst/>
            </a:prstGeom>
            <a:noFill/>
            <a:ln>
              <a:noFill/>
            </a:ln>
          </p:spPr>
        </p:pic>
        <p:pic>
          <p:nvPicPr>
            <p:cNvPr id="52" name="Shape 52" descr="untitled"/>
            <p:cNvPicPr preferRelativeResize="0"/>
            <p:nvPr/>
          </p:nvPicPr>
          <p:blipFill rotWithShape="1">
            <a:blip r:embed="rId6">
              <a:alphaModFix/>
            </a:blip>
            <a:srcRect/>
            <a:stretch/>
          </p:blipFill>
          <p:spPr>
            <a:xfrm>
              <a:off x="1710" y="0"/>
              <a:ext cx="1218" cy="816"/>
            </a:xfrm>
            <a:prstGeom prst="rect">
              <a:avLst/>
            </a:prstGeom>
            <a:noFill/>
            <a:ln>
              <a:noFill/>
            </a:ln>
          </p:spPr>
        </p:pic>
        <p:pic>
          <p:nvPicPr>
            <p:cNvPr id="53" name="Shape 53" descr="untitled1"/>
            <p:cNvPicPr preferRelativeResize="0"/>
            <p:nvPr/>
          </p:nvPicPr>
          <p:blipFill rotWithShape="1">
            <a:blip r:embed="rId7">
              <a:alphaModFix/>
            </a:blip>
            <a:srcRect/>
            <a:stretch/>
          </p:blipFill>
          <p:spPr>
            <a:xfrm>
              <a:off x="528" y="0"/>
              <a:ext cx="1199" cy="816"/>
            </a:xfrm>
            <a:prstGeom prst="rect">
              <a:avLst/>
            </a:prstGeom>
            <a:noFill/>
            <a:ln>
              <a:noFill/>
            </a:ln>
          </p:spPr>
        </p:pic>
        <p:pic>
          <p:nvPicPr>
            <p:cNvPr id="54" name="Shape 54" descr="untitled1"/>
            <p:cNvPicPr preferRelativeResize="0"/>
            <p:nvPr/>
          </p:nvPicPr>
          <p:blipFill rotWithShape="1">
            <a:blip r:embed="rId8">
              <a:alphaModFix/>
            </a:blip>
            <a:srcRect/>
            <a:stretch/>
          </p:blipFill>
          <p:spPr>
            <a:xfrm>
              <a:off x="5231" y="0"/>
              <a:ext cx="528" cy="816"/>
            </a:xfrm>
            <a:prstGeom prst="rect">
              <a:avLst/>
            </a:prstGeom>
            <a:noFill/>
            <a:ln>
              <a:noFill/>
            </a:ln>
          </p:spPr>
        </p:pic>
        <p:pic>
          <p:nvPicPr>
            <p:cNvPr id="55" name="Shape 55" descr="untitled"/>
            <p:cNvPicPr preferRelativeResize="0"/>
            <p:nvPr/>
          </p:nvPicPr>
          <p:blipFill rotWithShape="1">
            <a:blip r:embed="rId9">
              <a:alphaModFix/>
            </a:blip>
            <a:srcRect/>
            <a:stretch/>
          </p:blipFill>
          <p:spPr>
            <a:xfrm>
              <a:off x="0" y="0"/>
              <a:ext cx="528" cy="816"/>
            </a:xfrm>
            <a:prstGeom prst="rect">
              <a:avLst/>
            </a:prstGeom>
            <a:noFill/>
            <a:ln>
              <a:noFill/>
            </a:ln>
          </p:spPr>
        </p:pic>
      </p:grpSp>
      <p:cxnSp>
        <p:nvCxnSpPr>
          <p:cNvPr id="56" name="Shape 56"/>
          <p:cNvCxnSpPr/>
          <p:nvPr/>
        </p:nvCxnSpPr>
        <p:spPr>
          <a:xfrm>
            <a:off x="0" y="1295400"/>
            <a:ext cx="9144000" cy="0"/>
          </a:xfrm>
          <a:prstGeom prst="straightConnector1">
            <a:avLst/>
          </a:prstGeom>
          <a:noFill/>
          <a:ln w="19050" cap="flat" cmpd="sng">
            <a:solidFill>
              <a:schemeClr val="dk1"/>
            </a:solidFill>
            <a:prstDash val="solid"/>
            <a:round/>
            <a:headEnd type="none" w="med" len="med"/>
            <a:tailEnd type="none" w="med" len="med"/>
          </a:ln>
        </p:spPr>
      </p:cxnSp>
      <p:pic>
        <p:nvPicPr>
          <p:cNvPr id="57" name="Shape 57" descr="nsflogo.jpg"/>
          <p:cNvPicPr preferRelativeResize="0"/>
          <p:nvPr/>
        </p:nvPicPr>
        <p:blipFill rotWithShape="1">
          <a:blip r:embed="rId10">
            <a:alphaModFix/>
          </a:blip>
          <a:srcRect/>
          <a:stretch/>
        </p:blipFill>
        <p:spPr>
          <a:xfrm>
            <a:off x="0" y="6019800"/>
            <a:ext cx="914400" cy="842963"/>
          </a:xfrm>
          <a:prstGeom prst="rect">
            <a:avLst/>
          </a:prstGeom>
          <a:noFill/>
          <a:ln>
            <a:noFill/>
          </a:ln>
        </p:spPr>
      </p:pic>
      <p:sp>
        <p:nvSpPr>
          <p:cNvPr id="58" name="Shape 5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Tahoma"/>
              <a:buNone/>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59" name="Shape 5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0" name="Shape 6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3" name="Shape 11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ahoma"/>
              <a:buNone/>
              <a:defRPr sz="2400" b="1" i="0" u="none" strike="noStrike" cap="none">
                <a:solidFill>
                  <a:schemeClr val="dk1"/>
                </a:solidFill>
                <a:latin typeface="Tahoma"/>
                <a:ea typeface="Tahoma"/>
                <a:cs typeface="Tahoma"/>
                <a:sym typeface="Tahoma"/>
              </a:defRPr>
            </a:lvl1pPr>
            <a:lvl2pPr marL="457200" marR="0" lvl="1" indent="0" algn="l" rtl="0">
              <a:spcBef>
                <a:spcPts val="400"/>
              </a:spcBef>
              <a:spcAft>
                <a:spcPts val="0"/>
              </a:spcAft>
              <a:buClr>
                <a:schemeClr val="dk1"/>
              </a:buClr>
              <a:buFont typeface="Tahoma"/>
              <a:buNone/>
              <a:defRPr sz="2000" b="1" i="0" u="none" strike="noStrike" cap="none">
                <a:solidFill>
                  <a:schemeClr val="dk1"/>
                </a:solidFill>
                <a:latin typeface="Tahoma"/>
                <a:ea typeface="Tahoma"/>
                <a:cs typeface="Tahoma"/>
                <a:sym typeface="Tahoma"/>
              </a:defRPr>
            </a:lvl2pPr>
            <a:lvl3pPr marL="914400" marR="0" lvl="2" indent="0" algn="l" rtl="0">
              <a:spcBef>
                <a:spcPts val="36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3pPr>
            <a:lvl4pPr marL="1371600" marR="0" lvl="3"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4pPr>
            <a:lvl5pPr marL="1828800" marR="0" lvl="4"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5pPr>
            <a:lvl6pPr marL="2286000" marR="0" lvl="5"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6pPr>
            <a:lvl7pPr marL="2743200" marR="0" lvl="6"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7pPr>
            <a:lvl8pPr marL="3200400" marR="0" lvl="7"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8pPr>
            <a:lvl9pPr marL="3657600" marR="0" lvl="8"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9pPr>
          </a:lstStyle>
          <a:p>
            <a:endParaRPr/>
          </a:p>
        </p:txBody>
      </p:sp>
      <p:sp>
        <p:nvSpPr>
          <p:cNvPr id="114" name="Shape 11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1pPr>
            <a:lvl2pPr marL="742950" marR="0" lvl="1" indent="-15875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2pPr>
            <a:lvl3pPr marL="1143000" marR="0" lvl="2"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3pPr>
            <a:lvl4pPr marL="1600200" marR="0" lvl="3"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4pPr>
            <a:lvl5pPr marL="2057400" marR="0" lvl="4"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5pPr>
            <a:lvl6pPr marL="2514600" marR="0" lvl="5"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6pPr>
            <a:lvl7pPr marL="2971800" marR="0" lvl="6"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7pPr>
            <a:lvl8pPr marL="3429000" marR="0" lvl="7"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8pPr>
            <a:lvl9pPr marL="3886200" marR="0" lvl="8"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9pPr>
          </a:lstStyle>
          <a:p>
            <a:endParaRPr/>
          </a:p>
        </p:txBody>
      </p:sp>
      <p:sp>
        <p:nvSpPr>
          <p:cNvPr id="115" name="Shape 11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ahoma"/>
              <a:buNone/>
              <a:defRPr sz="2400" b="1" i="0" u="none" strike="noStrike" cap="none">
                <a:solidFill>
                  <a:schemeClr val="dk1"/>
                </a:solidFill>
                <a:latin typeface="Tahoma"/>
                <a:ea typeface="Tahoma"/>
                <a:cs typeface="Tahoma"/>
                <a:sym typeface="Tahoma"/>
              </a:defRPr>
            </a:lvl1pPr>
            <a:lvl2pPr marL="457200" marR="0" lvl="1" indent="0" algn="l" rtl="0">
              <a:spcBef>
                <a:spcPts val="400"/>
              </a:spcBef>
              <a:spcAft>
                <a:spcPts val="0"/>
              </a:spcAft>
              <a:buClr>
                <a:schemeClr val="dk1"/>
              </a:buClr>
              <a:buFont typeface="Tahoma"/>
              <a:buNone/>
              <a:defRPr sz="2000" b="1" i="0" u="none" strike="noStrike" cap="none">
                <a:solidFill>
                  <a:schemeClr val="dk1"/>
                </a:solidFill>
                <a:latin typeface="Tahoma"/>
                <a:ea typeface="Tahoma"/>
                <a:cs typeface="Tahoma"/>
                <a:sym typeface="Tahoma"/>
              </a:defRPr>
            </a:lvl2pPr>
            <a:lvl3pPr marL="914400" marR="0" lvl="2" indent="0" algn="l" rtl="0">
              <a:spcBef>
                <a:spcPts val="36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3pPr>
            <a:lvl4pPr marL="1371600" marR="0" lvl="3"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4pPr>
            <a:lvl5pPr marL="1828800" marR="0" lvl="4"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5pPr>
            <a:lvl6pPr marL="2286000" marR="0" lvl="5"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6pPr>
            <a:lvl7pPr marL="2743200" marR="0" lvl="6"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7pPr>
            <a:lvl8pPr marL="3200400" marR="0" lvl="7"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8pPr>
            <a:lvl9pPr marL="3657600" marR="0" lvl="8"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9pPr>
          </a:lstStyle>
          <a:p>
            <a:endParaRPr/>
          </a:p>
        </p:txBody>
      </p:sp>
      <p:sp>
        <p:nvSpPr>
          <p:cNvPr id="116" name="Shape 11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1pPr>
            <a:lvl2pPr marL="742950" marR="0" lvl="1" indent="-15875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2pPr>
            <a:lvl3pPr marL="1143000" marR="0" lvl="2"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3pPr>
            <a:lvl4pPr marL="1600200" marR="0" lvl="3"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4pPr>
            <a:lvl5pPr marL="2057400" marR="0" lvl="4"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5pPr>
            <a:lvl6pPr marL="2514600" marR="0" lvl="5"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6pPr>
            <a:lvl7pPr marL="2971800" marR="0" lvl="6"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7pPr>
            <a:lvl8pPr marL="3429000" marR="0" lvl="7"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8pPr>
            <a:lvl9pPr marL="3886200" marR="0" lvl="8"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9pPr>
          </a:lstStyle>
          <a:p>
            <a:endParaRPr/>
          </a:p>
        </p:txBody>
      </p:sp>
      <p:sp>
        <p:nvSpPr>
          <p:cNvPr id="117" name="Shape 11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22" name="Shape 12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27" name="Shape 12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28" name="Shape 12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1pPr>
            <a:lvl2pPr marL="457200" marR="0" lvl="1" indent="0" algn="l" rtl="0">
              <a:spcBef>
                <a:spcPts val="240"/>
              </a:spcBef>
              <a:spcAft>
                <a:spcPts val="0"/>
              </a:spcAft>
              <a:buClr>
                <a:schemeClr val="dk1"/>
              </a:buClr>
              <a:buFont typeface="Tahoma"/>
              <a:buNone/>
              <a:defRPr sz="1200" b="0" i="0" u="none" strike="noStrike" cap="none">
                <a:solidFill>
                  <a:schemeClr val="dk1"/>
                </a:solidFill>
                <a:latin typeface="Tahoma"/>
                <a:ea typeface="Tahoma"/>
                <a:cs typeface="Tahoma"/>
                <a:sym typeface="Tahoma"/>
              </a:defRPr>
            </a:lvl2pPr>
            <a:lvl3pPr marL="914400" marR="0" lvl="2" indent="0" algn="l" rtl="0">
              <a:spcBef>
                <a:spcPts val="200"/>
              </a:spcBef>
              <a:spcAft>
                <a:spcPts val="0"/>
              </a:spcAft>
              <a:buClr>
                <a:schemeClr val="dk1"/>
              </a:buClr>
              <a:buFont typeface="Tahoma"/>
              <a:buNone/>
              <a:defRPr sz="1000" b="0" i="0" u="none" strike="noStrike" cap="none">
                <a:solidFill>
                  <a:schemeClr val="dk1"/>
                </a:solidFill>
                <a:latin typeface="Tahoma"/>
                <a:ea typeface="Tahoma"/>
                <a:cs typeface="Tahoma"/>
                <a:sym typeface="Tahoma"/>
              </a:defRPr>
            </a:lvl3pPr>
            <a:lvl4pPr marL="1371600" marR="0" lvl="3"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4pPr>
            <a:lvl5pPr marL="1828800" marR="0" lvl="4"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5pPr>
            <a:lvl6pPr marL="2286000" marR="0" lvl="5"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6pPr>
            <a:lvl7pPr marL="2743200" marR="0" lvl="6"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7pPr>
            <a:lvl8pPr marL="3200400" marR="0" lvl="7"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8pPr>
            <a:lvl9pPr marL="3657600" marR="0" lvl="8"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9pPr>
          </a:lstStyle>
          <a:p>
            <a:endParaRPr/>
          </a:p>
        </p:txBody>
      </p:sp>
      <p:sp>
        <p:nvSpPr>
          <p:cNvPr id="129" name="Shape 12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34" name="Shape 13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Tahoma"/>
              <a:buNone/>
              <a:defRPr sz="3200" b="0" i="0" u="none" strike="noStrike" cap="none">
                <a:solidFill>
                  <a:schemeClr val="dk1"/>
                </a:solidFill>
                <a:latin typeface="Tahoma"/>
                <a:ea typeface="Tahoma"/>
                <a:cs typeface="Tahoma"/>
                <a:sym typeface="Tahoma"/>
              </a:defRPr>
            </a:lvl1pPr>
            <a:lvl2pPr marL="457200" marR="0" lvl="1" indent="0" algn="l" rtl="0">
              <a:spcBef>
                <a:spcPts val="560"/>
              </a:spcBef>
              <a:spcAft>
                <a:spcPts val="0"/>
              </a:spcAft>
              <a:buClr>
                <a:schemeClr val="dk1"/>
              </a:buClr>
              <a:buFont typeface="Tahoma"/>
              <a:buNone/>
              <a:defRPr sz="2800" b="0" i="0" u="none" strike="noStrike" cap="none">
                <a:solidFill>
                  <a:schemeClr val="dk1"/>
                </a:solidFill>
                <a:latin typeface="Tahoma"/>
                <a:ea typeface="Tahoma"/>
                <a:cs typeface="Tahoma"/>
                <a:sym typeface="Tahoma"/>
              </a:defRPr>
            </a:lvl2pPr>
            <a:lvl3pPr marL="914400" marR="0" lvl="2" indent="0" algn="l" rtl="0">
              <a:spcBef>
                <a:spcPts val="480"/>
              </a:spcBef>
              <a:spcAft>
                <a:spcPts val="0"/>
              </a:spcAft>
              <a:buClr>
                <a:schemeClr val="dk1"/>
              </a:buClr>
              <a:buFont typeface="Tahoma"/>
              <a:buNone/>
              <a:defRPr sz="2400" b="0" i="0" u="none" strike="noStrike" cap="none">
                <a:solidFill>
                  <a:schemeClr val="dk1"/>
                </a:solidFill>
                <a:latin typeface="Tahoma"/>
                <a:ea typeface="Tahoma"/>
                <a:cs typeface="Tahoma"/>
                <a:sym typeface="Tahoma"/>
              </a:defRPr>
            </a:lvl3pPr>
            <a:lvl4pPr marL="1371600" marR="0" lvl="3"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4pPr>
            <a:lvl5pPr marL="1828800" marR="0" lvl="4"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5pPr>
            <a:lvl6pPr marL="2286000" marR="0" lvl="5"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6pPr>
            <a:lvl7pPr marL="2743200" marR="0" lvl="6"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7pPr>
            <a:lvl8pPr marL="3200400" marR="0" lvl="7"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8pPr>
            <a:lvl9pPr marL="3657600" marR="0" lvl="8"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9pPr>
          </a:lstStyle>
          <a:p>
            <a:endParaRPr/>
          </a:p>
        </p:txBody>
      </p:sp>
      <p:sp>
        <p:nvSpPr>
          <p:cNvPr id="135" name="Shape 13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1pPr>
            <a:lvl2pPr marL="457200" marR="0" lvl="1" indent="0" algn="l" rtl="0">
              <a:spcBef>
                <a:spcPts val="240"/>
              </a:spcBef>
              <a:spcAft>
                <a:spcPts val="0"/>
              </a:spcAft>
              <a:buClr>
                <a:schemeClr val="dk1"/>
              </a:buClr>
              <a:buFont typeface="Tahoma"/>
              <a:buNone/>
              <a:defRPr sz="1200" b="0" i="0" u="none" strike="noStrike" cap="none">
                <a:solidFill>
                  <a:schemeClr val="dk1"/>
                </a:solidFill>
                <a:latin typeface="Tahoma"/>
                <a:ea typeface="Tahoma"/>
                <a:cs typeface="Tahoma"/>
                <a:sym typeface="Tahoma"/>
              </a:defRPr>
            </a:lvl2pPr>
            <a:lvl3pPr marL="914400" marR="0" lvl="2" indent="0" algn="l" rtl="0">
              <a:spcBef>
                <a:spcPts val="200"/>
              </a:spcBef>
              <a:spcAft>
                <a:spcPts val="0"/>
              </a:spcAft>
              <a:buClr>
                <a:schemeClr val="dk1"/>
              </a:buClr>
              <a:buFont typeface="Tahoma"/>
              <a:buNone/>
              <a:defRPr sz="1000" b="0" i="0" u="none" strike="noStrike" cap="none">
                <a:solidFill>
                  <a:schemeClr val="dk1"/>
                </a:solidFill>
                <a:latin typeface="Tahoma"/>
                <a:ea typeface="Tahoma"/>
                <a:cs typeface="Tahoma"/>
                <a:sym typeface="Tahoma"/>
              </a:defRPr>
            </a:lvl3pPr>
            <a:lvl4pPr marL="1371600" marR="0" lvl="3"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4pPr>
            <a:lvl5pPr marL="1828800" marR="0" lvl="4"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5pPr>
            <a:lvl6pPr marL="2286000" marR="0" lvl="5"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6pPr>
            <a:lvl7pPr marL="2743200" marR="0" lvl="6"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7pPr>
            <a:lvl8pPr marL="3200400" marR="0" lvl="7"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8pPr>
            <a:lvl9pPr marL="3657600" marR="0" lvl="8"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9pPr>
          </a:lstStyle>
          <a:p>
            <a:endParaRPr/>
          </a:p>
        </p:txBody>
      </p:sp>
      <p:sp>
        <p:nvSpPr>
          <p:cNvPr id="136" name="Shape 13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41" name="Shape 141"/>
          <p:cNvSpPr txBox="1">
            <a:spLocks noGrp="1"/>
          </p:cNvSpPr>
          <p:nvPr>
            <p:ph type="body" idx="1"/>
          </p:nvPr>
        </p:nvSpPr>
        <p:spPr>
          <a:xfrm rot="5400000">
            <a:off x="2438399" y="-381000"/>
            <a:ext cx="4267199"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42" name="Shape 14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rot="5400000">
            <a:off x="4829174" y="1933575"/>
            <a:ext cx="5791200" cy="207644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47" name="Shape 147"/>
          <p:cNvSpPr txBox="1">
            <a:spLocks noGrp="1"/>
          </p:cNvSpPr>
          <p:nvPr>
            <p:ph type="body" idx="1"/>
          </p:nvPr>
        </p:nvSpPr>
        <p:spPr>
          <a:xfrm rot="5400000">
            <a:off x="600074" y="-66675"/>
            <a:ext cx="5791200" cy="607695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48" name="Shape 14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9"/>
        <p:cNvGrpSpPr/>
        <p:nvPr/>
      </p:nvGrpSpPr>
      <p:grpSpPr>
        <a:xfrm>
          <a:off x="0" y="0"/>
          <a:ext cx="0" cy="0"/>
          <a:chOff x="0" y="0"/>
          <a:chExt cx="0" cy="0"/>
        </a:xfrm>
      </p:grpSpPr>
      <p:grpSp>
        <p:nvGrpSpPr>
          <p:cNvPr id="180" name="Shape 180"/>
          <p:cNvGrpSpPr/>
          <p:nvPr/>
        </p:nvGrpSpPr>
        <p:grpSpPr>
          <a:xfrm>
            <a:off x="-1587" y="0"/>
            <a:ext cx="9145587" cy="6858000"/>
            <a:chOff x="0" y="0"/>
            <a:chExt cx="5760" cy="4320"/>
          </a:xfrm>
        </p:grpSpPr>
        <p:pic>
          <p:nvPicPr>
            <p:cNvPr id="181" name="Shape 181" descr="untitled"/>
            <p:cNvPicPr preferRelativeResize="0"/>
            <p:nvPr/>
          </p:nvPicPr>
          <p:blipFill rotWithShape="1">
            <a:blip r:embed="rId2">
              <a:alphaModFix/>
            </a:blip>
            <a:srcRect l="57142"/>
            <a:stretch/>
          </p:blipFill>
          <p:spPr>
            <a:xfrm rot="10800000">
              <a:off x="4991" y="0"/>
              <a:ext cx="767" cy="4320"/>
            </a:xfrm>
            <a:prstGeom prst="rect">
              <a:avLst/>
            </a:prstGeom>
            <a:noFill/>
            <a:ln>
              <a:noFill/>
            </a:ln>
          </p:spPr>
        </p:pic>
        <p:pic>
          <p:nvPicPr>
            <p:cNvPr id="182" name="Shape 182"/>
            <p:cNvPicPr preferRelativeResize="0"/>
            <p:nvPr/>
          </p:nvPicPr>
          <p:blipFill rotWithShape="1">
            <a:blip r:embed="rId3">
              <a:alphaModFix/>
            </a:blip>
            <a:srcRect/>
            <a:stretch/>
          </p:blipFill>
          <p:spPr>
            <a:xfrm rot="10800000">
              <a:off x="3311" y="0"/>
              <a:ext cx="1680" cy="4320"/>
            </a:xfrm>
            <a:prstGeom prst="rect">
              <a:avLst/>
            </a:prstGeom>
            <a:noFill/>
            <a:ln>
              <a:noFill/>
            </a:ln>
          </p:spPr>
        </p:pic>
        <p:pic>
          <p:nvPicPr>
            <p:cNvPr id="183" name="Shape 183" descr="untitled"/>
            <p:cNvPicPr preferRelativeResize="0"/>
            <p:nvPr/>
          </p:nvPicPr>
          <p:blipFill rotWithShape="1">
            <a:blip r:embed="rId2">
              <a:alphaModFix/>
            </a:blip>
            <a:srcRect/>
            <a:stretch/>
          </p:blipFill>
          <p:spPr>
            <a:xfrm rot="10800000">
              <a:off x="1678" y="0"/>
              <a:ext cx="1680" cy="4320"/>
            </a:xfrm>
            <a:prstGeom prst="rect">
              <a:avLst/>
            </a:prstGeom>
            <a:noFill/>
            <a:ln>
              <a:noFill/>
            </a:ln>
          </p:spPr>
        </p:pic>
        <p:pic>
          <p:nvPicPr>
            <p:cNvPr id="184" name="Shape 184"/>
            <p:cNvPicPr preferRelativeResize="0"/>
            <p:nvPr/>
          </p:nvPicPr>
          <p:blipFill rotWithShape="1">
            <a:blip r:embed="rId3">
              <a:alphaModFix/>
            </a:blip>
            <a:srcRect/>
            <a:stretch/>
          </p:blipFill>
          <p:spPr>
            <a:xfrm rot="10800000">
              <a:off x="0" y="0"/>
              <a:ext cx="1680" cy="4320"/>
            </a:xfrm>
            <a:prstGeom prst="rect">
              <a:avLst/>
            </a:prstGeom>
            <a:noFill/>
            <a:ln>
              <a:noFill/>
            </a:ln>
          </p:spPr>
        </p:pic>
      </p:grpSp>
      <p:sp>
        <p:nvSpPr>
          <p:cNvPr id="185" name="Shape 185"/>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Shape 18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pic>
        <p:nvPicPr>
          <p:cNvPr id="189" name="Shape 189"/>
          <p:cNvPicPr preferRelativeResize="0"/>
          <p:nvPr/>
        </p:nvPicPr>
        <p:blipFill rotWithShape="1">
          <a:blip r:embed="rId4">
            <a:alphaModFix/>
          </a:blip>
          <a:srcRect/>
          <a:stretch/>
        </p:blipFill>
        <p:spPr>
          <a:xfrm>
            <a:off x="0" y="6019800"/>
            <a:ext cx="9144000" cy="838199"/>
          </a:xfrm>
          <a:prstGeom prst="rect">
            <a:avLst/>
          </a:prstGeom>
          <a:noFill/>
          <a:ln>
            <a:noFill/>
          </a:ln>
        </p:spPr>
      </p:pic>
      <p:sp>
        <p:nvSpPr>
          <p:cNvPr id="190" name="Shape 190"/>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91" name="Shape 191"/>
          <p:cNvSpPr/>
          <p:nvPr/>
        </p:nvSpPr>
        <p:spPr>
          <a:xfrm>
            <a:off x="76200" y="6140450"/>
            <a:ext cx="714374" cy="685799"/>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192" name="Shape 192"/>
          <p:cNvGrpSpPr/>
          <p:nvPr/>
        </p:nvGrpSpPr>
        <p:grpSpPr>
          <a:xfrm>
            <a:off x="8229600" y="6105525"/>
            <a:ext cx="809624" cy="676275"/>
            <a:chOff x="5202" y="3840"/>
            <a:chExt cx="509" cy="426"/>
          </a:xfrm>
        </p:grpSpPr>
        <p:sp>
          <p:nvSpPr>
            <p:cNvPr id="193" name="Shape 193"/>
            <p:cNvSpPr/>
            <p:nvPr/>
          </p:nvSpPr>
          <p:spPr>
            <a:xfrm>
              <a:off x="5202" y="3858"/>
              <a:ext cx="485" cy="408"/>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194" name="Shape 194" descr="GRF_logo2"/>
            <p:cNvPicPr preferRelativeResize="0"/>
            <p:nvPr/>
          </p:nvPicPr>
          <p:blipFill rotWithShape="1">
            <a:blip r:embed="rId5">
              <a:alphaModFix/>
            </a:blip>
            <a:srcRect/>
            <a:stretch/>
          </p:blipFill>
          <p:spPr>
            <a:xfrm>
              <a:off x="5231" y="3840"/>
              <a:ext cx="479" cy="400"/>
            </a:xfrm>
            <a:prstGeom prst="rect">
              <a:avLst/>
            </a:prstGeom>
            <a:noFill/>
            <a:ln>
              <a:noFill/>
            </a:ln>
          </p:spPr>
        </p:pic>
      </p:grpSp>
      <p:cxnSp>
        <p:nvCxnSpPr>
          <p:cNvPr id="195" name="Shape 195"/>
          <p:cNvCxnSpPr/>
          <p:nvPr/>
        </p:nvCxnSpPr>
        <p:spPr>
          <a:xfrm>
            <a:off x="0" y="6019800"/>
            <a:ext cx="9144000" cy="0"/>
          </a:xfrm>
          <a:prstGeom prst="straightConnector1">
            <a:avLst/>
          </a:prstGeom>
          <a:noFill/>
          <a:ln w="19050" cap="flat" cmpd="sng">
            <a:solidFill>
              <a:schemeClr val="dk1"/>
            </a:solidFill>
            <a:prstDash val="solid"/>
            <a:round/>
            <a:headEnd type="none" w="med" len="med"/>
            <a:tailEnd type="none" w="med" len="med"/>
          </a:ln>
        </p:spPr>
      </p:cxnSp>
      <p:grpSp>
        <p:nvGrpSpPr>
          <p:cNvPr id="196" name="Shape 196"/>
          <p:cNvGrpSpPr/>
          <p:nvPr/>
        </p:nvGrpSpPr>
        <p:grpSpPr>
          <a:xfrm>
            <a:off x="0" y="0"/>
            <a:ext cx="9143999" cy="1295400"/>
            <a:chOff x="0" y="0"/>
            <a:chExt cx="5759" cy="816"/>
          </a:xfrm>
        </p:grpSpPr>
        <p:pic>
          <p:nvPicPr>
            <p:cNvPr id="197" name="Shape 197" descr="untitled"/>
            <p:cNvPicPr preferRelativeResize="0"/>
            <p:nvPr/>
          </p:nvPicPr>
          <p:blipFill rotWithShape="1">
            <a:blip r:embed="rId6">
              <a:alphaModFix/>
            </a:blip>
            <a:srcRect/>
            <a:stretch/>
          </p:blipFill>
          <p:spPr>
            <a:xfrm>
              <a:off x="4079" y="0"/>
              <a:ext cx="1152" cy="816"/>
            </a:xfrm>
            <a:prstGeom prst="rect">
              <a:avLst/>
            </a:prstGeom>
            <a:noFill/>
            <a:ln>
              <a:noFill/>
            </a:ln>
          </p:spPr>
        </p:pic>
        <p:pic>
          <p:nvPicPr>
            <p:cNvPr id="198" name="Shape 198" descr="untitled1"/>
            <p:cNvPicPr preferRelativeResize="0"/>
            <p:nvPr/>
          </p:nvPicPr>
          <p:blipFill rotWithShape="1">
            <a:blip r:embed="rId7">
              <a:alphaModFix/>
            </a:blip>
            <a:srcRect/>
            <a:stretch/>
          </p:blipFill>
          <p:spPr>
            <a:xfrm>
              <a:off x="2910" y="0"/>
              <a:ext cx="1170" cy="816"/>
            </a:xfrm>
            <a:prstGeom prst="rect">
              <a:avLst/>
            </a:prstGeom>
            <a:noFill/>
            <a:ln>
              <a:noFill/>
            </a:ln>
          </p:spPr>
        </p:pic>
        <p:pic>
          <p:nvPicPr>
            <p:cNvPr id="199" name="Shape 199" descr="untitled"/>
            <p:cNvPicPr preferRelativeResize="0"/>
            <p:nvPr/>
          </p:nvPicPr>
          <p:blipFill rotWithShape="1">
            <a:blip r:embed="rId6">
              <a:alphaModFix/>
            </a:blip>
            <a:srcRect/>
            <a:stretch/>
          </p:blipFill>
          <p:spPr>
            <a:xfrm>
              <a:off x="1710" y="0"/>
              <a:ext cx="1218" cy="816"/>
            </a:xfrm>
            <a:prstGeom prst="rect">
              <a:avLst/>
            </a:prstGeom>
            <a:noFill/>
            <a:ln>
              <a:noFill/>
            </a:ln>
          </p:spPr>
        </p:pic>
        <p:pic>
          <p:nvPicPr>
            <p:cNvPr id="200" name="Shape 200" descr="untitled1"/>
            <p:cNvPicPr preferRelativeResize="0"/>
            <p:nvPr/>
          </p:nvPicPr>
          <p:blipFill rotWithShape="1">
            <a:blip r:embed="rId7">
              <a:alphaModFix/>
            </a:blip>
            <a:srcRect/>
            <a:stretch/>
          </p:blipFill>
          <p:spPr>
            <a:xfrm>
              <a:off x="528" y="0"/>
              <a:ext cx="1199" cy="816"/>
            </a:xfrm>
            <a:prstGeom prst="rect">
              <a:avLst/>
            </a:prstGeom>
            <a:noFill/>
            <a:ln>
              <a:noFill/>
            </a:ln>
          </p:spPr>
        </p:pic>
        <p:pic>
          <p:nvPicPr>
            <p:cNvPr id="201" name="Shape 201" descr="untitled1"/>
            <p:cNvPicPr preferRelativeResize="0"/>
            <p:nvPr/>
          </p:nvPicPr>
          <p:blipFill rotWithShape="1">
            <a:blip r:embed="rId7">
              <a:alphaModFix/>
            </a:blip>
            <a:srcRect r="54872"/>
            <a:stretch/>
          </p:blipFill>
          <p:spPr>
            <a:xfrm>
              <a:off x="5231" y="0"/>
              <a:ext cx="528" cy="816"/>
            </a:xfrm>
            <a:prstGeom prst="rect">
              <a:avLst/>
            </a:prstGeom>
            <a:noFill/>
            <a:ln>
              <a:noFill/>
            </a:ln>
          </p:spPr>
        </p:pic>
        <p:pic>
          <p:nvPicPr>
            <p:cNvPr id="202" name="Shape 202" descr="untitled"/>
            <p:cNvPicPr preferRelativeResize="0"/>
            <p:nvPr/>
          </p:nvPicPr>
          <p:blipFill rotWithShape="1">
            <a:blip r:embed="rId6">
              <a:alphaModFix/>
            </a:blip>
            <a:srcRect l="56650"/>
            <a:stretch/>
          </p:blipFill>
          <p:spPr>
            <a:xfrm>
              <a:off x="0" y="0"/>
              <a:ext cx="528" cy="816"/>
            </a:xfrm>
            <a:prstGeom prst="rect">
              <a:avLst/>
            </a:prstGeom>
            <a:noFill/>
            <a:ln>
              <a:noFill/>
            </a:ln>
          </p:spPr>
        </p:pic>
      </p:grpSp>
      <p:cxnSp>
        <p:nvCxnSpPr>
          <p:cNvPr id="203" name="Shape 203"/>
          <p:cNvCxnSpPr/>
          <p:nvPr/>
        </p:nvCxnSpPr>
        <p:spPr>
          <a:xfrm>
            <a:off x="0" y="1295400"/>
            <a:ext cx="9144000" cy="0"/>
          </a:xfrm>
          <a:prstGeom prst="straightConnector1">
            <a:avLst/>
          </a:prstGeom>
          <a:noFill/>
          <a:ln w="19050" cap="flat" cmpd="sng">
            <a:solidFill>
              <a:schemeClr val="dk1"/>
            </a:solidFill>
            <a:prstDash val="solid"/>
            <a:round/>
            <a:headEnd type="none" w="med" len="med"/>
            <a:tailEnd type="none" w="med" len="med"/>
          </a:ln>
        </p:spPr>
      </p:cxnSp>
      <p:pic>
        <p:nvPicPr>
          <p:cNvPr id="204" name="Shape 204" descr="untitled"/>
          <p:cNvPicPr preferRelativeResize="0"/>
          <p:nvPr/>
        </p:nvPicPr>
        <p:blipFill rotWithShape="1">
          <a:blip r:embed="rId8">
            <a:alphaModFix/>
          </a:blip>
          <a:srcRect/>
          <a:stretch/>
        </p:blipFill>
        <p:spPr>
          <a:xfrm>
            <a:off x="123825" y="6099175"/>
            <a:ext cx="731838" cy="6826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07" name="Shape 207"/>
          <p:cNvSpPr txBox="1">
            <a:spLocks noGrp="1"/>
          </p:cNvSpPr>
          <p:nvPr>
            <p:ph type="body" idx="1"/>
          </p:nvPr>
        </p:nvSpPr>
        <p:spPr>
          <a:xfrm>
            <a:off x="457200" y="1600200"/>
            <a:ext cx="8229600"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8" name="Shape 20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9" name="Shape 20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0" name="Shape 21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13" name="Shape 21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214" name="Shape 21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5" name="Shape 21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6" name="Shape 21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19" name="Shape 219"/>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0" name="Shape 220"/>
          <p:cNvSpPr txBox="1">
            <a:spLocks noGrp="1"/>
          </p:cNvSpPr>
          <p:nvPr>
            <p:ph type="body" idx="2"/>
          </p:nvPr>
        </p:nvSpPr>
        <p:spPr>
          <a:xfrm>
            <a:off x="4648200" y="1600200"/>
            <a:ext cx="4038599" cy="42671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1" name="Shape 22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2" name="Shape 22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3" name="Shape 22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5" name="Shape 65"/>
          <p:cNvSpPr txBox="1">
            <a:spLocks noGrp="1"/>
          </p:cNvSpPr>
          <p:nvPr>
            <p:ph type="body" idx="1"/>
          </p:nvPr>
        </p:nvSpPr>
        <p:spPr>
          <a:xfrm>
            <a:off x="457200" y="1600200"/>
            <a:ext cx="8229600"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26" name="Shape 22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27" name="Shape 22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8" name="Shape 22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29" name="Shape 22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0" name="Shape 23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1" name="Shape 23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2" name="Shape 23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35" name="Shape 23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6" name="Shape 23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7" name="Shape 23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8"/>
        <p:cNvGrpSpPr/>
        <p:nvPr/>
      </p:nvGrpSpPr>
      <p:grpSpPr>
        <a:xfrm>
          <a:off x="0" y="0"/>
          <a:ext cx="0" cy="0"/>
          <a:chOff x="0" y="0"/>
          <a:chExt cx="0" cy="0"/>
        </a:xfrm>
      </p:grpSpPr>
      <p:sp>
        <p:nvSpPr>
          <p:cNvPr id="239" name="Shape 23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0" name="Shape 24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1" name="Shape 24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44" name="Shape 244"/>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5" name="Shape 245"/>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246" name="Shape 24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7" name="Shape 24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8" name="Shape 24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51" name="Shape 251"/>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252" name="Shape 25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253" name="Shape 25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4" name="Shape 25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5" name="Shape 25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58" name="Shape 258"/>
          <p:cNvSpPr txBox="1">
            <a:spLocks noGrp="1"/>
          </p:cNvSpPr>
          <p:nvPr>
            <p:ph type="body" idx="1"/>
          </p:nvPr>
        </p:nvSpPr>
        <p:spPr>
          <a:xfrm rot="5400000">
            <a:off x="2438399" y="-381000"/>
            <a:ext cx="4267199"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9" name="Shape 25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0" name="Shape 26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1" name="Shape 26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rot="5400000">
            <a:off x="4829174" y="1933575"/>
            <a:ext cx="5791200" cy="207644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64" name="Shape 264"/>
          <p:cNvSpPr txBox="1">
            <a:spLocks noGrp="1"/>
          </p:cNvSpPr>
          <p:nvPr>
            <p:ph type="body" idx="1"/>
          </p:nvPr>
        </p:nvSpPr>
        <p:spPr>
          <a:xfrm rot="5400000">
            <a:off x="600074" y="-66675"/>
            <a:ext cx="5791200" cy="607695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5" name="Shape 26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6" name="Shape 26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7" name="Shape 26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70" name="Shape 270"/>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Shape 271"/>
          <p:cNvSpPr txBox="1">
            <a:spLocks noGrp="1"/>
          </p:cNvSpPr>
          <p:nvPr>
            <p:ph type="body" idx="2"/>
          </p:nvPr>
        </p:nvSpPr>
        <p:spPr>
          <a:xfrm>
            <a:off x="4648200" y="16002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2" name="Shape 272"/>
          <p:cNvSpPr txBox="1">
            <a:spLocks noGrp="1"/>
          </p:cNvSpPr>
          <p:nvPr>
            <p:ph type="body" idx="3"/>
          </p:nvPr>
        </p:nvSpPr>
        <p:spPr>
          <a:xfrm>
            <a:off x="4648200" y="38100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3" name="Shape 27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4" name="Shape 27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78" name="Shape 278"/>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9" name="Shape 279"/>
          <p:cNvSpPr txBox="1">
            <a:spLocks noGrp="1"/>
          </p:cNvSpPr>
          <p:nvPr>
            <p:ph type="body" idx="2"/>
          </p:nvPr>
        </p:nvSpPr>
        <p:spPr>
          <a:xfrm>
            <a:off x="4648200" y="16002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0" name="Shape 280"/>
          <p:cNvSpPr txBox="1">
            <a:spLocks noGrp="1"/>
          </p:cNvSpPr>
          <p:nvPr>
            <p:ph type="body" idx="3"/>
          </p:nvPr>
        </p:nvSpPr>
        <p:spPr>
          <a:xfrm>
            <a:off x="4648200" y="38100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1" name="Shape 28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2" name="Shape 28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3" name="Shape 28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457200" y="76200"/>
            <a:ext cx="8305799" cy="57912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6" name="Shape 28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7" name="Shape 28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8" name="Shape 28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8" name="Shape 6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1pPr>
            <a:lvl2pPr marL="457200" marR="0" lvl="1" indent="0" algn="l" rtl="0">
              <a:spcBef>
                <a:spcPts val="36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spcBef>
                <a:spcPts val="32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371600" marR="0" lvl="3"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4pPr>
            <a:lvl5pPr marL="1828800" marR="0" lvl="4"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5pPr>
            <a:lvl6pPr marL="2286000" marR="0" lvl="5"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6pPr>
            <a:lvl7pPr marL="2743200" marR="0" lvl="6"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7pPr>
            <a:lvl8pPr marL="3200400" marR="0" lvl="7"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8pPr>
            <a:lvl9pPr marL="3657600" marR="0" lvl="8"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9pPr>
          </a:lstStyle>
          <a:p>
            <a:endParaRPr/>
          </a:p>
        </p:txBody>
      </p:sp>
      <p:sp>
        <p:nvSpPr>
          <p:cNvPr id="69" name="Shape 6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91" name="Shape 291"/>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2" name="Shape 292"/>
          <p:cNvSpPr txBox="1">
            <a:spLocks noGrp="1"/>
          </p:cNvSpPr>
          <p:nvPr>
            <p:ph type="body" idx="2"/>
          </p:nvPr>
        </p:nvSpPr>
        <p:spPr>
          <a:xfrm>
            <a:off x="4648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Shape 29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4" name="Shape 29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5" name="Shape 29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4" name="Shape 74"/>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75" name="Shape 75"/>
          <p:cNvSpPr txBox="1">
            <a:spLocks noGrp="1"/>
          </p:cNvSpPr>
          <p:nvPr>
            <p:ph type="body" idx="2"/>
          </p:nvPr>
        </p:nvSpPr>
        <p:spPr>
          <a:xfrm>
            <a:off x="4648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76" name="Shape 7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1" name="Shape 81"/>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82" name="Shape 82"/>
          <p:cNvSpPr txBox="1">
            <a:spLocks noGrp="1"/>
          </p:cNvSpPr>
          <p:nvPr>
            <p:ph type="body" idx="2"/>
          </p:nvPr>
        </p:nvSpPr>
        <p:spPr>
          <a:xfrm>
            <a:off x="4648200" y="16002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83" name="Shape 83"/>
          <p:cNvSpPr txBox="1">
            <a:spLocks noGrp="1"/>
          </p:cNvSpPr>
          <p:nvPr>
            <p:ph type="body" idx="3"/>
          </p:nvPr>
        </p:nvSpPr>
        <p:spPr>
          <a:xfrm>
            <a:off x="4648200" y="38100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84" name="Shape 8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9" name="Shape 89"/>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90" name="Shape 90"/>
          <p:cNvSpPr txBox="1">
            <a:spLocks noGrp="1"/>
          </p:cNvSpPr>
          <p:nvPr>
            <p:ph type="body" idx="2"/>
          </p:nvPr>
        </p:nvSpPr>
        <p:spPr>
          <a:xfrm>
            <a:off x="4648200" y="16002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91" name="Shape 91"/>
          <p:cNvSpPr txBox="1">
            <a:spLocks noGrp="1"/>
          </p:cNvSpPr>
          <p:nvPr>
            <p:ph type="body" idx="3"/>
          </p:nvPr>
        </p:nvSpPr>
        <p:spPr>
          <a:xfrm>
            <a:off x="4648200" y="38100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92" name="Shape 9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57200" y="76200"/>
            <a:ext cx="8305799" cy="57912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97" name="Shape 9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0"/>
        <p:cNvGrpSpPr/>
        <p:nvPr/>
      </p:nvGrpSpPr>
      <p:grpSpPr>
        <a:xfrm>
          <a:off x="0" y="0"/>
          <a:ext cx="0" cy="0"/>
          <a:chOff x="0" y="0"/>
          <a:chExt cx="0" cy="0"/>
        </a:xfrm>
      </p:grpSpPr>
      <p:sp>
        <p:nvSpPr>
          <p:cNvPr id="101" name="Shape 10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06" name="Shape 106"/>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1pPr>
            <a:lvl2pPr marL="742950" marR="0" lvl="1" indent="-13335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2pPr>
            <a:lvl3pPr marL="1143000" marR="0" lvl="2"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3pPr>
            <a:lvl4pPr marL="1600200" marR="0" lvl="3"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4pPr>
            <a:lvl5pPr marL="2057400" marR="0" lvl="4"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5pPr>
            <a:lvl6pPr marL="2514600" marR="0" lvl="5"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6pPr>
            <a:lvl7pPr marL="2971800" marR="0" lvl="6"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7pPr>
            <a:lvl8pPr marL="3429000" marR="0" lvl="7"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8pPr>
            <a:lvl9pPr marL="3886200" marR="0" lvl="8"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9pPr>
          </a:lstStyle>
          <a:p>
            <a:endParaRPr/>
          </a:p>
        </p:txBody>
      </p:sp>
      <p:sp>
        <p:nvSpPr>
          <p:cNvPr id="107" name="Shape 107"/>
          <p:cNvSpPr txBox="1">
            <a:spLocks noGrp="1"/>
          </p:cNvSpPr>
          <p:nvPr>
            <p:ph type="body" idx="2"/>
          </p:nvPr>
        </p:nvSpPr>
        <p:spPr>
          <a:xfrm>
            <a:off x="4648200" y="1600200"/>
            <a:ext cx="4038599" cy="42671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1pPr>
            <a:lvl2pPr marL="742950" marR="0" lvl="1" indent="-13335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2pPr>
            <a:lvl3pPr marL="1143000" marR="0" lvl="2"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3pPr>
            <a:lvl4pPr marL="1600200" marR="0" lvl="3"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4pPr>
            <a:lvl5pPr marL="2057400" marR="0" lvl="4"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5pPr>
            <a:lvl6pPr marL="2514600" marR="0" lvl="5"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6pPr>
            <a:lvl7pPr marL="2971800" marR="0" lvl="6"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7pPr>
            <a:lvl8pPr marL="3429000" marR="0" lvl="7"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8pPr>
            <a:lvl9pPr marL="3886200" marR="0" lvl="8"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9pPr>
          </a:lstStyle>
          <a:p>
            <a:endParaRPr/>
          </a:p>
        </p:txBody>
      </p:sp>
      <p:sp>
        <p:nvSpPr>
          <p:cNvPr id="108" name="Shape 10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26" Type="http://schemas.openxmlformats.org/officeDocument/2006/relationships/image" Target="../media/image10.jpg"/><Relationship Id="rId3" Type="http://schemas.openxmlformats.org/officeDocument/2006/relationships/slideLayout" Target="../slideLayouts/slideLayout3.xml"/><Relationship Id="rId21" Type="http://schemas.openxmlformats.org/officeDocument/2006/relationships/image" Target="../media/image5.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5"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jpg"/><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21" Type="http://schemas.openxmlformats.org/officeDocument/2006/relationships/image" Target="../media/image6.jp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jpg"/><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image" Target="../media/image5.jp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14.png"/><Relationship Id="rId10" Type="http://schemas.openxmlformats.org/officeDocument/2006/relationships/slideLayout" Target="../slideLayouts/slideLayout25.xml"/><Relationship Id="rId19" Type="http://schemas.openxmlformats.org/officeDocument/2006/relationships/image" Target="../media/image4.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untitled"/>
          <p:cNvPicPr preferRelativeResize="0"/>
          <p:nvPr/>
        </p:nvPicPr>
        <p:blipFill rotWithShape="1">
          <a:blip r:embed="rId17">
            <a:alphaModFix/>
          </a:blip>
          <a:srcRect/>
          <a:stretch/>
        </p:blipFill>
        <p:spPr>
          <a:xfrm>
            <a:off x="7848600" y="0"/>
            <a:ext cx="1295400" cy="6858000"/>
          </a:xfrm>
          <a:prstGeom prst="rect">
            <a:avLst/>
          </a:prstGeom>
          <a:noFill/>
          <a:ln>
            <a:noFill/>
          </a:ln>
        </p:spPr>
      </p:pic>
      <p:pic>
        <p:nvPicPr>
          <p:cNvPr id="11" name="Shape 11"/>
          <p:cNvPicPr preferRelativeResize="0"/>
          <p:nvPr/>
        </p:nvPicPr>
        <p:blipFill rotWithShape="1">
          <a:blip r:embed="rId18">
            <a:alphaModFix/>
          </a:blip>
          <a:srcRect/>
          <a:stretch/>
        </p:blipFill>
        <p:spPr>
          <a:xfrm>
            <a:off x="5257800" y="0"/>
            <a:ext cx="2666999" cy="6858000"/>
          </a:xfrm>
          <a:prstGeom prst="rect">
            <a:avLst/>
          </a:prstGeom>
          <a:noFill/>
          <a:ln>
            <a:noFill/>
          </a:ln>
        </p:spPr>
      </p:pic>
      <p:pic>
        <p:nvPicPr>
          <p:cNvPr id="12" name="Shape 12" descr="untitled"/>
          <p:cNvPicPr preferRelativeResize="0"/>
          <p:nvPr/>
        </p:nvPicPr>
        <p:blipFill rotWithShape="1">
          <a:blip r:embed="rId19">
            <a:alphaModFix/>
          </a:blip>
          <a:srcRect/>
          <a:stretch/>
        </p:blipFill>
        <p:spPr>
          <a:xfrm>
            <a:off x="2665413" y="0"/>
            <a:ext cx="2666999" cy="6858000"/>
          </a:xfrm>
          <a:prstGeom prst="rect">
            <a:avLst/>
          </a:prstGeom>
          <a:noFill/>
          <a:ln>
            <a:noFill/>
          </a:ln>
        </p:spPr>
      </p:pic>
      <p:pic>
        <p:nvPicPr>
          <p:cNvPr id="13" name="Shape 13"/>
          <p:cNvPicPr preferRelativeResize="0"/>
          <p:nvPr/>
        </p:nvPicPr>
        <p:blipFill rotWithShape="1">
          <a:blip r:embed="rId18">
            <a:alphaModFix/>
          </a:blip>
          <a:srcRect/>
          <a:stretch/>
        </p:blipFill>
        <p:spPr>
          <a:xfrm>
            <a:off x="-1588" y="0"/>
            <a:ext cx="2667001" cy="6858000"/>
          </a:xfrm>
          <a:prstGeom prst="rect">
            <a:avLst/>
          </a:prstGeom>
          <a:noFill/>
          <a:ln>
            <a:noFill/>
          </a:ln>
        </p:spPr>
      </p:pic>
      <p:sp>
        <p:nvSpPr>
          <p:cNvPr id="14" name="Shape 14"/>
          <p:cNvSpPr txBox="1">
            <a:spLocks noGrp="1"/>
          </p:cNvSpPr>
          <p:nvPr>
            <p:ph type="body" idx="1"/>
          </p:nvPr>
        </p:nvSpPr>
        <p:spPr>
          <a:xfrm>
            <a:off x="457200" y="1600200"/>
            <a:ext cx="8229600"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5" name="Shape 1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pic>
        <p:nvPicPr>
          <p:cNvPr id="18" name="Shape 18"/>
          <p:cNvPicPr preferRelativeResize="0"/>
          <p:nvPr/>
        </p:nvPicPr>
        <p:blipFill rotWithShape="1">
          <a:blip r:embed="rId20">
            <a:alphaModFix/>
          </a:blip>
          <a:srcRect/>
          <a:stretch/>
        </p:blipFill>
        <p:spPr>
          <a:xfrm>
            <a:off x="0" y="6019800"/>
            <a:ext cx="9144000" cy="838199"/>
          </a:xfrm>
          <a:prstGeom prst="rect">
            <a:avLst/>
          </a:prstGeom>
          <a:noFill/>
          <a:ln>
            <a:noFill/>
          </a:ln>
        </p:spPr>
      </p:pic>
      <p:grpSp>
        <p:nvGrpSpPr>
          <p:cNvPr id="19" name="Shape 19"/>
          <p:cNvGrpSpPr/>
          <p:nvPr/>
        </p:nvGrpSpPr>
        <p:grpSpPr>
          <a:xfrm>
            <a:off x="0" y="0"/>
            <a:ext cx="9143999" cy="1295400"/>
            <a:chOff x="0" y="0"/>
            <a:chExt cx="5759" cy="816"/>
          </a:xfrm>
        </p:grpSpPr>
        <p:pic>
          <p:nvPicPr>
            <p:cNvPr id="20" name="Shape 20" descr="untitled"/>
            <p:cNvPicPr preferRelativeResize="0"/>
            <p:nvPr/>
          </p:nvPicPr>
          <p:blipFill rotWithShape="1">
            <a:blip r:embed="rId21">
              <a:alphaModFix/>
            </a:blip>
            <a:srcRect/>
            <a:stretch/>
          </p:blipFill>
          <p:spPr>
            <a:xfrm>
              <a:off x="4079" y="0"/>
              <a:ext cx="1152" cy="816"/>
            </a:xfrm>
            <a:prstGeom prst="rect">
              <a:avLst/>
            </a:prstGeom>
            <a:noFill/>
            <a:ln>
              <a:noFill/>
            </a:ln>
          </p:spPr>
        </p:pic>
        <p:pic>
          <p:nvPicPr>
            <p:cNvPr id="21" name="Shape 21" descr="untitled1"/>
            <p:cNvPicPr preferRelativeResize="0"/>
            <p:nvPr/>
          </p:nvPicPr>
          <p:blipFill rotWithShape="1">
            <a:blip r:embed="rId22">
              <a:alphaModFix/>
            </a:blip>
            <a:srcRect/>
            <a:stretch/>
          </p:blipFill>
          <p:spPr>
            <a:xfrm>
              <a:off x="2910" y="0"/>
              <a:ext cx="1170" cy="816"/>
            </a:xfrm>
            <a:prstGeom prst="rect">
              <a:avLst/>
            </a:prstGeom>
            <a:noFill/>
            <a:ln>
              <a:noFill/>
            </a:ln>
          </p:spPr>
        </p:pic>
        <p:pic>
          <p:nvPicPr>
            <p:cNvPr id="22" name="Shape 22" descr="untitled"/>
            <p:cNvPicPr preferRelativeResize="0"/>
            <p:nvPr/>
          </p:nvPicPr>
          <p:blipFill rotWithShape="1">
            <a:blip r:embed="rId21">
              <a:alphaModFix/>
            </a:blip>
            <a:srcRect/>
            <a:stretch/>
          </p:blipFill>
          <p:spPr>
            <a:xfrm>
              <a:off x="1710" y="0"/>
              <a:ext cx="1218" cy="816"/>
            </a:xfrm>
            <a:prstGeom prst="rect">
              <a:avLst/>
            </a:prstGeom>
            <a:noFill/>
            <a:ln>
              <a:noFill/>
            </a:ln>
          </p:spPr>
        </p:pic>
        <p:pic>
          <p:nvPicPr>
            <p:cNvPr id="23" name="Shape 23" descr="untitled1"/>
            <p:cNvPicPr preferRelativeResize="0"/>
            <p:nvPr/>
          </p:nvPicPr>
          <p:blipFill rotWithShape="1">
            <a:blip r:embed="rId22">
              <a:alphaModFix/>
            </a:blip>
            <a:srcRect/>
            <a:stretch/>
          </p:blipFill>
          <p:spPr>
            <a:xfrm>
              <a:off x="528" y="0"/>
              <a:ext cx="1199" cy="816"/>
            </a:xfrm>
            <a:prstGeom prst="rect">
              <a:avLst/>
            </a:prstGeom>
            <a:noFill/>
            <a:ln>
              <a:noFill/>
            </a:ln>
          </p:spPr>
        </p:pic>
        <p:pic>
          <p:nvPicPr>
            <p:cNvPr id="24" name="Shape 24" descr="untitled1"/>
            <p:cNvPicPr preferRelativeResize="0"/>
            <p:nvPr/>
          </p:nvPicPr>
          <p:blipFill rotWithShape="1">
            <a:blip r:embed="rId23">
              <a:alphaModFix/>
            </a:blip>
            <a:srcRect/>
            <a:stretch/>
          </p:blipFill>
          <p:spPr>
            <a:xfrm>
              <a:off x="5231" y="0"/>
              <a:ext cx="528" cy="816"/>
            </a:xfrm>
            <a:prstGeom prst="rect">
              <a:avLst/>
            </a:prstGeom>
            <a:noFill/>
            <a:ln>
              <a:noFill/>
            </a:ln>
          </p:spPr>
        </p:pic>
        <p:pic>
          <p:nvPicPr>
            <p:cNvPr id="25" name="Shape 25" descr="untitled"/>
            <p:cNvPicPr preferRelativeResize="0"/>
            <p:nvPr/>
          </p:nvPicPr>
          <p:blipFill rotWithShape="1">
            <a:blip r:embed="rId24">
              <a:alphaModFix/>
            </a:blip>
            <a:srcRect/>
            <a:stretch/>
          </p:blipFill>
          <p:spPr>
            <a:xfrm>
              <a:off x="0" y="0"/>
              <a:ext cx="528" cy="816"/>
            </a:xfrm>
            <a:prstGeom prst="rect">
              <a:avLst/>
            </a:prstGeom>
            <a:noFill/>
            <a:ln>
              <a:noFill/>
            </a:ln>
          </p:spPr>
        </p:pic>
      </p:grpSp>
      <p:sp>
        <p:nvSpPr>
          <p:cNvPr id="26" name="Shape 26"/>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cxnSp>
        <p:nvCxnSpPr>
          <p:cNvPr id="27" name="Shape 27"/>
          <p:cNvCxnSpPr/>
          <p:nvPr/>
        </p:nvCxnSpPr>
        <p:spPr>
          <a:xfrm>
            <a:off x="0" y="1295400"/>
            <a:ext cx="9144000" cy="0"/>
          </a:xfrm>
          <a:prstGeom prst="straightConnector1">
            <a:avLst/>
          </a:prstGeom>
          <a:noFill/>
          <a:ln w="19050" cap="flat" cmpd="sng">
            <a:solidFill>
              <a:schemeClr val="dk1"/>
            </a:solidFill>
            <a:prstDash val="solid"/>
            <a:round/>
            <a:headEnd type="none" w="med" len="med"/>
            <a:tailEnd type="none" w="med" len="med"/>
          </a:ln>
        </p:spPr>
      </p:cxnSp>
      <p:grpSp>
        <p:nvGrpSpPr>
          <p:cNvPr id="28" name="Shape 28"/>
          <p:cNvGrpSpPr/>
          <p:nvPr/>
        </p:nvGrpSpPr>
        <p:grpSpPr>
          <a:xfrm>
            <a:off x="8229600" y="6105525"/>
            <a:ext cx="809624" cy="676275"/>
            <a:chOff x="5202" y="3840"/>
            <a:chExt cx="509" cy="426"/>
          </a:xfrm>
        </p:grpSpPr>
        <p:sp>
          <p:nvSpPr>
            <p:cNvPr id="29" name="Shape 29"/>
            <p:cNvSpPr/>
            <p:nvPr/>
          </p:nvSpPr>
          <p:spPr>
            <a:xfrm>
              <a:off x="5202" y="3858"/>
              <a:ext cx="485" cy="408"/>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30" name="Shape 30" descr="GRF_logo2"/>
            <p:cNvPicPr preferRelativeResize="0"/>
            <p:nvPr/>
          </p:nvPicPr>
          <p:blipFill rotWithShape="1">
            <a:blip r:embed="rId25">
              <a:alphaModFix/>
            </a:blip>
            <a:srcRect/>
            <a:stretch/>
          </p:blipFill>
          <p:spPr>
            <a:xfrm>
              <a:off x="5231" y="3840"/>
              <a:ext cx="479" cy="400"/>
            </a:xfrm>
            <a:prstGeom prst="rect">
              <a:avLst/>
            </a:prstGeom>
            <a:noFill/>
            <a:ln>
              <a:noFill/>
            </a:ln>
          </p:spPr>
        </p:pic>
      </p:grpSp>
      <p:sp>
        <p:nvSpPr>
          <p:cNvPr id="31" name="Shape 31"/>
          <p:cNvSpPr/>
          <p:nvPr/>
        </p:nvSpPr>
        <p:spPr>
          <a:xfrm>
            <a:off x="1276350" y="6096000"/>
            <a:ext cx="6524625" cy="733425"/>
          </a:xfrm>
          <a:prstGeom prst="roundRect">
            <a:avLst>
              <a:gd name="adj" fmla="val 16667"/>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2" name="Shape 32"/>
          <p:cNvSpPr/>
          <p:nvPr/>
        </p:nvSpPr>
        <p:spPr>
          <a:xfrm>
            <a:off x="1295400" y="6067425"/>
            <a:ext cx="6524625" cy="733425"/>
          </a:xfrm>
          <a:prstGeom prst="roundRect">
            <a:avLst>
              <a:gd name="adj" fmla="val 16667"/>
            </a:avLst>
          </a:prstGeom>
          <a:solidFill>
            <a:srgbClr val="DDDDDD"/>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3" name="Shape 33"/>
          <p:cNvSpPr/>
          <p:nvPr/>
        </p:nvSpPr>
        <p:spPr>
          <a:xfrm>
            <a:off x="1285875" y="6013450"/>
            <a:ext cx="6553200" cy="82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600" b="0" i="0" u="none" strike="noStrike" cap="none">
                <a:solidFill>
                  <a:schemeClr val="accent2"/>
                </a:solidFill>
                <a:latin typeface="Arial"/>
                <a:ea typeface="Arial"/>
                <a:cs typeface="Arial"/>
                <a:sym typeface="Arial"/>
              </a:rPr>
              <a:t>National Science Foundation Graduate Research Fellowship Program </a:t>
            </a:r>
            <a:r>
              <a:rPr lang="en-US" sz="1600" b="0" i="0" u="none" strike="noStrike" cap="none">
                <a:solidFill>
                  <a:schemeClr val="dk1"/>
                </a:solidFill>
                <a:latin typeface="Arial"/>
                <a:ea typeface="Arial"/>
                <a:cs typeface="Arial"/>
                <a:sym typeface="Arial"/>
              </a:rPr>
              <a:t>Information: </a:t>
            </a:r>
            <a:r>
              <a:rPr lang="en-US" sz="1600" b="1" i="0" u="none" strike="noStrike" cap="none">
                <a:solidFill>
                  <a:schemeClr val="accent2"/>
                </a:solidFill>
                <a:latin typeface="Arial"/>
                <a:ea typeface="Arial"/>
                <a:cs typeface="Arial"/>
                <a:sym typeface="Arial"/>
              </a:rPr>
              <a:t>www.nsf.gov/grfp</a:t>
            </a:r>
            <a:r>
              <a:rPr lang="en-US" sz="1600" b="0" i="0" u="none" strike="noStrike" cap="none">
                <a:solidFill>
                  <a:schemeClr val="accent2"/>
                </a:solidFill>
                <a:latin typeface="Arial"/>
                <a:ea typeface="Arial"/>
                <a:cs typeface="Arial"/>
                <a:sym typeface="Arial"/>
              </a:rPr>
              <a:t> and </a:t>
            </a:r>
            <a:r>
              <a:rPr lang="en-US" sz="1600" b="1" i="0" u="none" strike="noStrike" cap="none">
                <a:solidFill>
                  <a:schemeClr val="accent2"/>
                </a:solidFill>
                <a:latin typeface="Arial"/>
                <a:ea typeface="Arial"/>
                <a:cs typeface="Arial"/>
                <a:sym typeface="Arial"/>
              </a:rPr>
              <a:t>www.nsfgrfp.org</a:t>
            </a:r>
          </a:p>
          <a:p>
            <a:pPr marL="0" marR="0" lvl="0" indent="0" algn="ctr" rtl="0">
              <a:spcBef>
                <a:spcPts val="0"/>
              </a:spcBef>
              <a:spcAft>
                <a:spcPts val="0"/>
              </a:spcAft>
              <a:buSzPct val="25000"/>
              <a:buNone/>
            </a:pPr>
            <a:r>
              <a:rPr lang="en-US" sz="1600" b="0" i="0" u="none" strike="noStrike" cap="none">
                <a:solidFill>
                  <a:schemeClr val="dk1"/>
                </a:solidFill>
                <a:latin typeface="Arial"/>
                <a:ea typeface="Arial"/>
                <a:cs typeface="Arial"/>
                <a:sym typeface="Arial"/>
              </a:rPr>
              <a:t>Apply at: </a:t>
            </a:r>
            <a:r>
              <a:rPr lang="en-US" sz="1600" b="1" i="0" u="none" strike="noStrike" cap="none">
                <a:solidFill>
                  <a:schemeClr val="accent2"/>
                </a:solidFill>
                <a:latin typeface="Arial"/>
                <a:ea typeface="Arial"/>
                <a:cs typeface="Arial"/>
                <a:sym typeface="Arial"/>
              </a:rPr>
              <a:t>www.fastlane.nsf.gov/grfp/</a:t>
            </a:r>
            <a:r>
              <a:rPr lang="en-US" sz="1600" b="0" i="0" u="none" strike="noStrike" cap="none">
                <a:solidFill>
                  <a:schemeClr val="accent2"/>
                </a:solidFill>
                <a:latin typeface="Arial"/>
                <a:ea typeface="Arial"/>
                <a:cs typeface="Arial"/>
                <a:sym typeface="Arial"/>
              </a:rPr>
              <a:t> </a:t>
            </a:r>
            <a:r>
              <a:rPr lang="en-US" sz="1600" b="0" i="0" u="none" strike="noStrike" cap="none">
                <a:solidFill>
                  <a:schemeClr val="accent2"/>
                </a:solidFill>
                <a:latin typeface="Tahoma"/>
                <a:ea typeface="Tahoma"/>
                <a:cs typeface="Tahoma"/>
                <a:sym typeface="Tahoma"/>
              </a:rPr>
              <a:t> </a:t>
            </a:r>
          </a:p>
        </p:txBody>
      </p:sp>
      <p:cxnSp>
        <p:nvCxnSpPr>
          <p:cNvPr id="34" name="Shape 34"/>
          <p:cNvCxnSpPr/>
          <p:nvPr/>
        </p:nvCxnSpPr>
        <p:spPr>
          <a:xfrm>
            <a:off x="0" y="6019800"/>
            <a:ext cx="9144000" cy="0"/>
          </a:xfrm>
          <a:prstGeom prst="straightConnector1">
            <a:avLst/>
          </a:prstGeom>
          <a:noFill/>
          <a:ln w="19050" cap="flat" cmpd="sng">
            <a:solidFill>
              <a:schemeClr val="dk1"/>
            </a:solidFill>
            <a:prstDash val="solid"/>
            <a:round/>
            <a:headEnd type="none" w="med" len="med"/>
            <a:tailEnd type="none" w="med" len="med"/>
          </a:ln>
        </p:spPr>
      </p:cxnSp>
      <p:sp>
        <p:nvSpPr>
          <p:cNvPr id="35" name="Shape 35"/>
          <p:cNvSpPr/>
          <p:nvPr/>
        </p:nvSpPr>
        <p:spPr>
          <a:xfrm>
            <a:off x="76200" y="6140450"/>
            <a:ext cx="714374" cy="685799"/>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36" name="Shape 36" descr="nsflogo.jpg"/>
          <p:cNvPicPr preferRelativeResize="0"/>
          <p:nvPr/>
        </p:nvPicPr>
        <p:blipFill rotWithShape="1">
          <a:blip r:embed="rId26">
            <a:alphaModFix/>
          </a:blip>
          <a:srcRect/>
          <a:stretch/>
        </p:blipFill>
        <p:spPr>
          <a:xfrm>
            <a:off x="76200" y="6096000"/>
            <a:ext cx="685799" cy="6905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pic>
        <p:nvPicPr>
          <p:cNvPr id="152" name="Shape 152" descr="untitled"/>
          <p:cNvPicPr preferRelativeResize="0"/>
          <p:nvPr/>
        </p:nvPicPr>
        <p:blipFill rotWithShape="1">
          <a:blip r:embed="rId17">
            <a:alphaModFix/>
          </a:blip>
          <a:srcRect r="54465"/>
          <a:stretch/>
        </p:blipFill>
        <p:spPr>
          <a:xfrm>
            <a:off x="7848600" y="0"/>
            <a:ext cx="1295400" cy="6858000"/>
          </a:xfrm>
          <a:prstGeom prst="rect">
            <a:avLst/>
          </a:prstGeom>
          <a:noFill/>
          <a:ln>
            <a:noFill/>
          </a:ln>
        </p:spPr>
      </p:pic>
      <p:pic>
        <p:nvPicPr>
          <p:cNvPr id="153" name="Shape 153"/>
          <p:cNvPicPr preferRelativeResize="0"/>
          <p:nvPr/>
        </p:nvPicPr>
        <p:blipFill rotWithShape="1">
          <a:blip r:embed="rId18">
            <a:alphaModFix/>
          </a:blip>
          <a:srcRect/>
          <a:stretch/>
        </p:blipFill>
        <p:spPr>
          <a:xfrm>
            <a:off x="5257800" y="0"/>
            <a:ext cx="2666999" cy="6858000"/>
          </a:xfrm>
          <a:prstGeom prst="rect">
            <a:avLst/>
          </a:prstGeom>
          <a:noFill/>
          <a:ln>
            <a:noFill/>
          </a:ln>
        </p:spPr>
      </p:pic>
      <p:pic>
        <p:nvPicPr>
          <p:cNvPr id="154" name="Shape 154" descr="untitled"/>
          <p:cNvPicPr preferRelativeResize="0"/>
          <p:nvPr/>
        </p:nvPicPr>
        <p:blipFill rotWithShape="1">
          <a:blip r:embed="rId17">
            <a:alphaModFix/>
          </a:blip>
          <a:srcRect/>
          <a:stretch/>
        </p:blipFill>
        <p:spPr>
          <a:xfrm>
            <a:off x="2665413" y="0"/>
            <a:ext cx="2666999" cy="6858000"/>
          </a:xfrm>
          <a:prstGeom prst="rect">
            <a:avLst/>
          </a:prstGeom>
          <a:noFill/>
          <a:ln>
            <a:noFill/>
          </a:ln>
        </p:spPr>
      </p:pic>
      <p:pic>
        <p:nvPicPr>
          <p:cNvPr id="155" name="Shape 155"/>
          <p:cNvPicPr preferRelativeResize="0"/>
          <p:nvPr/>
        </p:nvPicPr>
        <p:blipFill rotWithShape="1">
          <a:blip r:embed="rId18">
            <a:alphaModFix/>
          </a:blip>
          <a:srcRect/>
          <a:stretch/>
        </p:blipFill>
        <p:spPr>
          <a:xfrm>
            <a:off x="-1588" y="0"/>
            <a:ext cx="2667001" cy="6858000"/>
          </a:xfrm>
          <a:prstGeom prst="rect">
            <a:avLst/>
          </a:prstGeom>
          <a:noFill/>
          <a:ln>
            <a:noFill/>
          </a:ln>
        </p:spPr>
      </p:pic>
      <p:sp>
        <p:nvSpPr>
          <p:cNvPr id="156" name="Shape 156"/>
          <p:cNvSpPr txBox="1">
            <a:spLocks noGrp="1"/>
          </p:cNvSpPr>
          <p:nvPr>
            <p:ph type="body" idx="1"/>
          </p:nvPr>
        </p:nvSpPr>
        <p:spPr>
          <a:xfrm>
            <a:off x="457200" y="1600200"/>
            <a:ext cx="8229600"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9" name="Shape 15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pic>
        <p:nvPicPr>
          <p:cNvPr id="160" name="Shape 160"/>
          <p:cNvPicPr preferRelativeResize="0"/>
          <p:nvPr/>
        </p:nvPicPr>
        <p:blipFill rotWithShape="1">
          <a:blip r:embed="rId19">
            <a:alphaModFix/>
          </a:blip>
          <a:srcRect/>
          <a:stretch/>
        </p:blipFill>
        <p:spPr>
          <a:xfrm>
            <a:off x="0" y="6019800"/>
            <a:ext cx="9144000" cy="838199"/>
          </a:xfrm>
          <a:prstGeom prst="rect">
            <a:avLst/>
          </a:prstGeom>
          <a:noFill/>
          <a:ln>
            <a:noFill/>
          </a:ln>
        </p:spPr>
      </p:pic>
      <p:grpSp>
        <p:nvGrpSpPr>
          <p:cNvPr id="161" name="Shape 161"/>
          <p:cNvGrpSpPr/>
          <p:nvPr/>
        </p:nvGrpSpPr>
        <p:grpSpPr>
          <a:xfrm>
            <a:off x="0" y="0"/>
            <a:ext cx="9143999" cy="1295400"/>
            <a:chOff x="0" y="0"/>
            <a:chExt cx="5759" cy="816"/>
          </a:xfrm>
        </p:grpSpPr>
        <p:pic>
          <p:nvPicPr>
            <p:cNvPr id="162" name="Shape 162" descr="untitled"/>
            <p:cNvPicPr preferRelativeResize="0"/>
            <p:nvPr/>
          </p:nvPicPr>
          <p:blipFill rotWithShape="1">
            <a:blip r:embed="rId20">
              <a:alphaModFix/>
            </a:blip>
            <a:srcRect/>
            <a:stretch/>
          </p:blipFill>
          <p:spPr>
            <a:xfrm>
              <a:off x="4079" y="0"/>
              <a:ext cx="1152" cy="816"/>
            </a:xfrm>
            <a:prstGeom prst="rect">
              <a:avLst/>
            </a:prstGeom>
            <a:noFill/>
            <a:ln>
              <a:noFill/>
            </a:ln>
          </p:spPr>
        </p:pic>
        <p:pic>
          <p:nvPicPr>
            <p:cNvPr id="163" name="Shape 163" descr="untitled1"/>
            <p:cNvPicPr preferRelativeResize="0"/>
            <p:nvPr/>
          </p:nvPicPr>
          <p:blipFill rotWithShape="1">
            <a:blip r:embed="rId21">
              <a:alphaModFix/>
            </a:blip>
            <a:srcRect/>
            <a:stretch/>
          </p:blipFill>
          <p:spPr>
            <a:xfrm>
              <a:off x="2910" y="0"/>
              <a:ext cx="1170" cy="816"/>
            </a:xfrm>
            <a:prstGeom prst="rect">
              <a:avLst/>
            </a:prstGeom>
            <a:noFill/>
            <a:ln>
              <a:noFill/>
            </a:ln>
          </p:spPr>
        </p:pic>
        <p:pic>
          <p:nvPicPr>
            <p:cNvPr id="164" name="Shape 164" descr="untitled"/>
            <p:cNvPicPr preferRelativeResize="0"/>
            <p:nvPr/>
          </p:nvPicPr>
          <p:blipFill rotWithShape="1">
            <a:blip r:embed="rId20">
              <a:alphaModFix/>
            </a:blip>
            <a:srcRect/>
            <a:stretch/>
          </p:blipFill>
          <p:spPr>
            <a:xfrm>
              <a:off x="1710" y="0"/>
              <a:ext cx="1218" cy="816"/>
            </a:xfrm>
            <a:prstGeom prst="rect">
              <a:avLst/>
            </a:prstGeom>
            <a:noFill/>
            <a:ln>
              <a:noFill/>
            </a:ln>
          </p:spPr>
        </p:pic>
        <p:pic>
          <p:nvPicPr>
            <p:cNvPr id="165" name="Shape 165" descr="untitled1"/>
            <p:cNvPicPr preferRelativeResize="0"/>
            <p:nvPr/>
          </p:nvPicPr>
          <p:blipFill rotWithShape="1">
            <a:blip r:embed="rId21">
              <a:alphaModFix/>
            </a:blip>
            <a:srcRect/>
            <a:stretch/>
          </p:blipFill>
          <p:spPr>
            <a:xfrm>
              <a:off x="528" y="0"/>
              <a:ext cx="1199" cy="816"/>
            </a:xfrm>
            <a:prstGeom prst="rect">
              <a:avLst/>
            </a:prstGeom>
            <a:noFill/>
            <a:ln>
              <a:noFill/>
            </a:ln>
          </p:spPr>
        </p:pic>
        <p:pic>
          <p:nvPicPr>
            <p:cNvPr id="166" name="Shape 166" descr="untitled1"/>
            <p:cNvPicPr preferRelativeResize="0"/>
            <p:nvPr/>
          </p:nvPicPr>
          <p:blipFill rotWithShape="1">
            <a:blip r:embed="rId21">
              <a:alphaModFix/>
            </a:blip>
            <a:srcRect r="54872"/>
            <a:stretch/>
          </p:blipFill>
          <p:spPr>
            <a:xfrm>
              <a:off x="5231" y="0"/>
              <a:ext cx="528" cy="816"/>
            </a:xfrm>
            <a:prstGeom prst="rect">
              <a:avLst/>
            </a:prstGeom>
            <a:noFill/>
            <a:ln>
              <a:noFill/>
            </a:ln>
          </p:spPr>
        </p:pic>
        <p:pic>
          <p:nvPicPr>
            <p:cNvPr id="167" name="Shape 167" descr="untitled"/>
            <p:cNvPicPr preferRelativeResize="0"/>
            <p:nvPr/>
          </p:nvPicPr>
          <p:blipFill rotWithShape="1">
            <a:blip r:embed="rId20">
              <a:alphaModFix/>
            </a:blip>
            <a:srcRect l="56650"/>
            <a:stretch/>
          </p:blipFill>
          <p:spPr>
            <a:xfrm>
              <a:off x="0" y="0"/>
              <a:ext cx="528" cy="816"/>
            </a:xfrm>
            <a:prstGeom prst="rect">
              <a:avLst/>
            </a:prstGeom>
            <a:noFill/>
            <a:ln>
              <a:noFill/>
            </a:ln>
          </p:spPr>
        </p:pic>
      </p:grpSp>
      <p:sp>
        <p:nvSpPr>
          <p:cNvPr id="168" name="Shape 168"/>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cxnSp>
        <p:nvCxnSpPr>
          <p:cNvPr id="169" name="Shape 169"/>
          <p:cNvCxnSpPr/>
          <p:nvPr/>
        </p:nvCxnSpPr>
        <p:spPr>
          <a:xfrm>
            <a:off x="0" y="1295400"/>
            <a:ext cx="9144000" cy="0"/>
          </a:xfrm>
          <a:prstGeom prst="straightConnector1">
            <a:avLst/>
          </a:prstGeom>
          <a:noFill/>
          <a:ln w="19050" cap="flat" cmpd="sng">
            <a:solidFill>
              <a:schemeClr val="dk1"/>
            </a:solidFill>
            <a:prstDash val="solid"/>
            <a:round/>
            <a:headEnd type="none" w="med" len="med"/>
            <a:tailEnd type="none" w="med" len="med"/>
          </a:ln>
        </p:spPr>
      </p:cxnSp>
      <p:grpSp>
        <p:nvGrpSpPr>
          <p:cNvPr id="170" name="Shape 170"/>
          <p:cNvGrpSpPr/>
          <p:nvPr/>
        </p:nvGrpSpPr>
        <p:grpSpPr>
          <a:xfrm>
            <a:off x="8229600" y="6105525"/>
            <a:ext cx="809624" cy="676275"/>
            <a:chOff x="5202" y="3840"/>
            <a:chExt cx="509" cy="426"/>
          </a:xfrm>
        </p:grpSpPr>
        <p:sp>
          <p:nvSpPr>
            <p:cNvPr id="171" name="Shape 171"/>
            <p:cNvSpPr/>
            <p:nvPr/>
          </p:nvSpPr>
          <p:spPr>
            <a:xfrm>
              <a:off x="5202" y="3858"/>
              <a:ext cx="485" cy="408"/>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172" name="Shape 172" descr="GRF_logo2"/>
            <p:cNvPicPr preferRelativeResize="0"/>
            <p:nvPr/>
          </p:nvPicPr>
          <p:blipFill rotWithShape="1">
            <a:blip r:embed="rId22">
              <a:alphaModFix/>
            </a:blip>
            <a:srcRect/>
            <a:stretch/>
          </p:blipFill>
          <p:spPr>
            <a:xfrm>
              <a:off x="5231" y="3840"/>
              <a:ext cx="479" cy="400"/>
            </a:xfrm>
            <a:prstGeom prst="rect">
              <a:avLst/>
            </a:prstGeom>
            <a:noFill/>
            <a:ln>
              <a:noFill/>
            </a:ln>
          </p:spPr>
        </p:pic>
      </p:grpSp>
      <p:sp>
        <p:nvSpPr>
          <p:cNvPr id="173" name="Shape 173"/>
          <p:cNvSpPr/>
          <p:nvPr/>
        </p:nvSpPr>
        <p:spPr>
          <a:xfrm>
            <a:off x="1276350" y="6096000"/>
            <a:ext cx="6524625" cy="733425"/>
          </a:xfrm>
          <a:prstGeom prst="roundRect">
            <a:avLst>
              <a:gd name="adj" fmla="val 16667"/>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4" name="Shape 174"/>
          <p:cNvSpPr/>
          <p:nvPr/>
        </p:nvSpPr>
        <p:spPr>
          <a:xfrm>
            <a:off x="1295400" y="6067425"/>
            <a:ext cx="6524625" cy="733425"/>
          </a:xfrm>
          <a:prstGeom prst="roundRect">
            <a:avLst>
              <a:gd name="adj" fmla="val 16667"/>
            </a:avLst>
          </a:prstGeom>
          <a:solidFill>
            <a:srgbClr val="DDDDDD"/>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5" name="Shape 175"/>
          <p:cNvSpPr/>
          <p:nvPr/>
        </p:nvSpPr>
        <p:spPr>
          <a:xfrm>
            <a:off x="1285875" y="6013450"/>
            <a:ext cx="6553200" cy="82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600" i="1">
                <a:solidFill>
                  <a:srgbClr val="000000"/>
                </a:solidFill>
                <a:latin typeface="Arial"/>
                <a:ea typeface="Arial"/>
                <a:cs typeface="Arial"/>
                <a:sym typeface="Arial"/>
              </a:rPr>
              <a:t>National Science Foundation Graduate Research Fellowship Program</a:t>
            </a:r>
            <a:r>
              <a:rPr lang="en-US" sz="1600">
                <a:solidFill>
                  <a:srgbClr val="000000"/>
                </a:solidFill>
                <a:latin typeface="Arial"/>
                <a:ea typeface="Arial"/>
                <a:cs typeface="Arial"/>
                <a:sym typeface="Arial"/>
              </a:rPr>
              <a:t> More Info: </a:t>
            </a:r>
            <a:r>
              <a:rPr lang="en-US" sz="1600" b="1" u="sng">
                <a:solidFill>
                  <a:srgbClr val="FF0000"/>
                </a:solidFill>
                <a:latin typeface="Arial"/>
                <a:ea typeface="Arial"/>
                <a:cs typeface="Arial"/>
                <a:sym typeface="Arial"/>
              </a:rPr>
              <a:t>www.nsf.gov/grfp</a:t>
            </a:r>
            <a:r>
              <a:rPr lang="en-US" sz="1600">
                <a:solidFill>
                  <a:srgbClr val="000000"/>
                </a:solidFill>
                <a:latin typeface="Arial"/>
                <a:ea typeface="Arial"/>
                <a:cs typeface="Arial"/>
                <a:sym typeface="Arial"/>
              </a:rPr>
              <a:t> or </a:t>
            </a:r>
            <a:r>
              <a:rPr lang="en-US" sz="1600" b="1" u="sng">
                <a:solidFill>
                  <a:srgbClr val="FF0000"/>
                </a:solidFill>
                <a:latin typeface="Arial"/>
                <a:ea typeface="Arial"/>
                <a:cs typeface="Arial"/>
                <a:sym typeface="Arial"/>
              </a:rPr>
              <a:t>www.nsfgrfp.org</a:t>
            </a:r>
          </a:p>
          <a:p>
            <a:pPr marL="0" marR="0" lvl="0" indent="0" algn="ctr" rtl="0">
              <a:spcBef>
                <a:spcPts val="0"/>
              </a:spcBef>
              <a:spcAft>
                <a:spcPts val="0"/>
              </a:spcAft>
              <a:buSzPct val="25000"/>
              <a:buNone/>
            </a:pPr>
            <a:r>
              <a:rPr lang="en-US" sz="1600">
                <a:solidFill>
                  <a:srgbClr val="000000"/>
                </a:solidFill>
                <a:latin typeface="Arial"/>
                <a:ea typeface="Arial"/>
                <a:cs typeface="Arial"/>
                <a:sym typeface="Arial"/>
              </a:rPr>
              <a:t>Apply at: </a:t>
            </a:r>
            <a:r>
              <a:rPr lang="en-US" sz="1600" b="1" u="sng">
                <a:solidFill>
                  <a:srgbClr val="FF0000"/>
                </a:solidFill>
                <a:latin typeface="Arial"/>
                <a:ea typeface="Arial"/>
                <a:cs typeface="Arial"/>
                <a:sym typeface="Arial"/>
              </a:rPr>
              <a:t>www.fastlane.nsf.gov/grfp/</a:t>
            </a:r>
            <a:r>
              <a:rPr lang="en-US" sz="1600" u="sng">
                <a:solidFill>
                  <a:srgbClr val="000000"/>
                </a:solidFill>
                <a:latin typeface="Arial"/>
                <a:ea typeface="Arial"/>
                <a:cs typeface="Arial"/>
                <a:sym typeface="Arial"/>
              </a:rPr>
              <a:t> </a:t>
            </a:r>
            <a:r>
              <a:rPr lang="en-US" sz="1600">
                <a:solidFill>
                  <a:srgbClr val="000000"/>
                </a:solidFill>
                <a:latin typeface="Tahoma"/>
                <a:ea typeface="Tahoma"/>
                <a:cs typeface="Tahoma"/>
                <a:sym typeface="Tahoma"/>
              </a:rPr>
              <a:t> </a:t>
            </a:r>
          </a:p>
        </p:txBody>
      </p:sp>
      <p:cxnSp>
        <p:nvCxnSpPr>
          <p:cNvPr id="176" name="Shape 176"/>
          <p:cNvCxnSpPr/>
          <p:nvPr/>
        </p:nvCxnSpPr>
        <p:spPr>
          <a:xfrm>
            <a:off x="0" y="6019800"/>
            <a:ext cx="9144000" cy="0"/>
          </a:xfrm>
          <a:prstGeom prst="straightConnector1">
            <a:avLst/>
          </a:prstGeom>
          <a:noFill/>
          <a:ln w="19050" cap="flat" cmpd="sng">
            <a:solidFill>
              <a:schemeClr val="dk1"/>
            </a:solidFill>
            <a:prstDash val="solid"/>
            <a:round/>
            <a:headEnd type="none" w="med" len="med"/>
            <a:tailEnd type="none" w="med" len="med"/>
          </a:ln>
        </p:spPr>
      </p:cxnSp>
      <p:sp>
        <p:nvSpPr>
          <p:cNvPr id="177" name="Shape 177"/>
          <p:cNvSpPr/>
          <p:nvPr/>
        </p:nvSpPr>
        <p:spPr>
          <a:xfrm>
            <a:off x="76200" y="6140450"/>
            <a:ext cx="714374" cy="685799"/>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178" name="Shape 178" descr="untitled"/>
          <p:cNvPicPr preferRelativeResize="0"/>
          <p:nvPr/>
        </p:nvPicPr>
        <p:blipFill rotWithShape="1">
          <a:blip r:embed="rId23">
            <a:alphaModFix/>
          </a:blip>
          <a:srcRect/>
          <a:stretch/>
        </p:blipFill>
        <p:spPr>
          <a:xfrm>
            <a:off x="123825" y="6099175"/>
            <a:ext cx="731838" cy="6826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1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g"/><Relationship Id="rId18" Type="http://schemas.openxmlformats.org/officeDocument/2006/relationships/image" Target="../media/image31.jp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jpg"/><Relationship Id="rId12" Type="http://schemas.openxmlformats.org/officeDocument/2006/relationships/image" Target="../media/image25.gif"/><Relationship Id="rId17"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29.jpg"/><Relationship Id="rId20"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19.png"/><Relationship Id="rId11" Type="http://schemas.openxmlformats.org/officeDocument/2006/relationships/image" Target="../media/image24.gif"/><Relationship Id="rId24" Type="http://schemas.openxmlformats.org/officeDocument/2006/relationships/image" Target="../media/image37.png"/><Relationship Id="rId5" Type="http://schemas.openxmlformats.org/officeDocument/2006/relationships/image" Target="../media/image18.jpg"/><Relationship Id="rId15" Type="http://schemas.openxmlformats.org/officeDocument/2006/relationships/image" Target="../media/image28.jpg"/><Relationship Id="rId23" Type="http://schemas.openxmlformats.org/officeDocument/2006/relationships/image" Target="../media/image36.jpg"/><Relationship Id="rId10" Type="http://schemas.openxmlformats.org/officeDocument/2006/relationships/image" Target="../media/image23.jpg"/><Relationship Id="rId19" Type="http://schemas.openxmlformats.org/officeDocument/2006/relationships/image" Target="../media/image32.jpg"/><Relationship Id="rId4" Type="http://schemas.openxmlformats.org/officeDocument/2006/relationships/image" Target="../media/image17.jpg"/><Relationship Id="rId9" Type="http://schemas.openxmlformats.org/officeDocument/2006/relationships/image" Target="../media/image22.gif"/><Relationship Id="rId14" Type="http://schemas.openxmlformats.org/officeDocument/2006/relationships/image" Target="../media/image27.jpg"/><Relationship Id="rId22" Type="http://schemas.openxmlformats.org/officeDocument/2006/relationships/image" Target="../media/image3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2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1.jpg"/><Relationship Id="rId5" Type="http://schemas.openxmlformats.org/officeDocument/2006/relationships/image" Target="../media/image60.png"/><Relationship Id="rId4" Type="http://schemas.openxmlformats.org/officeDocument/2006/relationships/image" Target="../media/image59.jpg"/></Relationships>
</file>

<file path=ppt/slides/_rels/slide2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hyperlink" Target="http://www.purrandbarkvet.com/images/istock_000000668190xsmall.jpg" TargetMode="External"/><Relationship Id="rId7" Type="http://schemas.openxmlformats.org/officeDocument/2006/relationships/image" Target="../media/image67.jp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g"/><Relationship Id="rId9"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7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nsfgrfp.org/reference_writers/requirements/"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renettatull.wordpress.com/2011/03/03/youve-just-asked-for-a-letter-of-recommendation-now-i-need-some-things-from-you/"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74.jpg"/><Relationship Id="rId4" Type="http://schemas.openxmlformats.org/officeDocument/2006/relationships/image" Target="../media/image73.jp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76.png"/><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tinyurl.com/NSFGRFPExamples"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hyperlink" Target="https://www.research.msstate.edu/rresources/pdf/NSF_fellowship_rubric.pdf" TargetMode="External"/><Relationship Id="rId4" Type="http://schemas.openxmlformats.org/officeDocument/2006/relationships/hyperlink" Target="http://grfpessayinsights.missouri.edu/"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8" Type="http://schemas.openxmlformats.org/officeDocument/2006/relationships/image" Target="../media/image86.jpg"/><Relationship Id="rId3" Type="http://schemas.openxmlformats.org/officeDocument/2006/relationships/hyperlink" Target="mailto:pattiordonez@gmail.com" TargetMode="External"/><Relationship Id="rId7" Type="http://schemas.openxmlformats.org/officeDocument/2006/relationships/image" Target="../media/image75.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jpg"/><Relationship Id="rId4" Type="http://schemas.openxmlformats.org/officeDocument/2006/relationships/image" Target="../media/image8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ites.nationalacademies.org/pga/Fellowships/PGA_046301" TargetMode="External"/><Relationship Id="rId13" Type="http://schemas.openxmlformats.org/officeDocument/2006/relationships/hyperlink" Target="http://ww2.kdp.org/images/PC_Resources/Finding_Funding_for_Grad_School.pdf" TargetMode="External"/><Relationship Id="rId3" Type="http://schemas.openxmlformats.org/officeDocument/2006/relationships/hyperlink" Target="http://www.ncsu.edu/grad/financial-support/fellowships.html" TargetMode="External"/><Relationship Id="rId7" Type="http://schemas.openxmlformats.org/officeDocument/2006/relationships/hyperlink" Target="https://bigfuture.collegeboard.org/scholarship-search" TargetMode="External"/><Relationship Id="rId12" Type="http://schemas.openxmlformats.org/officeDocument/2006/relationships/hyperlink" Target="http://fulbrightonline.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fastweb.com/" TargetMode="External"/><Relationship Id="rId11" Type="http://schemas.openxmlformats.org/officeDocument/2006/relationships/hyperlink" Target="http://www.scholarshipexperts.com/" TargetMode="External"/><Relationship Id="rId5" Type="http://schemas.openxmlformats.org/officeDocument/2006/relationships/hyperlink" Target="http://www.finaid.com/" TargetMode="External"/><Relationship Id="rId10" Type="http://schemas.openxmlformats.org/officeDocument/2006/relationships/hyperlink" Target="https://scholarships.uncf.org/" TargetMode="External"/><Relationship Id="rId4" Type="http://schemas.openxmlformats.org/officeDocument/2006/relationships/hyperlink" Target="http://gradschool.umbc.edu/funding/fellowships/" TargetMode="External"/><Relationship Id="rId9" Type="http://schemas.openxmlformats.org/officeDocument/2006/relationships/hyperlink" Target="http://hsf.net/en/scholarships/programs/" TargetMode="External"/><Relationship Id="rId14"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scholarshipexperts.com/" TargetMode="External"/><Relationship Id="rId3" Type="http://schemas.openxmlformats.org/officeDocument/2006/relationships/hyperlink" Target="http://www.ncsu.edu/grad/financial-support/fellowships.html" TargetMode="External"/><Relationship Id="rId7" Type="http://schemas.openxmlformats.org/officeDocument/2006/relationships/hyperlink" Target="http://sites.nationalacademies.org/pga/Fellowships/PGA_046301" TargetMode="External"/><Relationship Id="rId12"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echoinggreen.org/fellowship/echoing-green-fellowship" TargetMode="External"/><Relationship Id="rId11" Type="http://schemas.openxmlformats.org/officeDocument/2006/relationships/hyperlink" Target="http://www.foreignborn.com/study_in_us/8-paying4school.html" TargetMode="External"/><Relationship Id="rId5" Type="http://schemas.openxmlformats.org/officeDocument/2006/relationships/hyperlink" Target="http://www.conacyt.gob.mx/index.php/becas-y-posgrados" TargetMode="External"/><Relationship Id="rId10" Type="http://schemas.openxmlformats.org/officeDocument/2006/relationships/hyperlink" Target="http://foreign.fulbrightonline.org/" TargetMode="External"/><Relationship Id="rId4" Type="http://schemas.openxmlformats.org/officeDocument/2006/relationships/hyperlink" Target="http://www.hhmi.org/programs/international-student-research-fellowships" TargetMode="External"/><Relationship Id="rId9" Type="http://schemas.openxmlformats.org/officeDocument/2006/relationships/hyperlink" Target="http://www.intlstudent.org/scholarship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ctrTitle"/>
          </p:nvPr>
        </p:nvSpPr>
        <p:spPr>
          <a:xfrm>
            <a:off x="-228600" y="914400"/>
            <a:ext cx="9601200" cy="2209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400" b="1" i="0" u="none" strike="noStrike" cap="none" dirty="0">
                <a:solidFill>
                  <a:schemeClr val="lt1"/>
                </a:solidFill>
                <a:latin typeface="Tahoma"/>
                <a:ea typeface="Tahoma"/>
                <a:cs typeface="Tahoma"/>
                <a:sym typeface="Tahoma"/>
              </a:rPr>
              <a:t/>
            </a:r>
            <a:br>
              <a:rPr lang="en-US" sz="5400" b="1" i="0" u="none" strike="noStrike" cap="none" dirty="0">
                <a:solidFill>
                  <a:schemeClr val="lt1"/>
                </a:solidFill>
                <a:latin typeface="Tahoma"/>
                <a:ea typeface="Tahoma"/>
                <a:cs typeface="Tahoma"/>
                <a:sym typeface="Tahoma"/>
              </a:rPr>
            </a:br>
            <a:r>
              <a:rPr lang="en-US" sz="5400" b="1" dirty="0">
                <a:solidFill>
                  <a:schemeClr val="lt1"/>
                </a:solidFill>
              </a:rPr>
              <a:t>UPRRP 2018</a:t>
            </a:r>
            <a:r>
              <a:rPr lang="en-US" sz="5400" b="1" i="0" u="none" strike="noStrike" cap="none" dirty="0">
                <a:solidFill>
                  <a:schemeClr val="accent2"/>
                </a:solidFill>
                <a:latin typeface="Tahoma"/>
                <a:ea typeface="Tahoma"/>
                <a:cs typeface="Tahoma"/>
                <a:sym typeface="Tahoma"/>
              </a:rPr>
              <a:t/>
            </a:r>
            <a:br>
              <a:rPr lang="en-US" sz="5400" b="1" i="0" u="none" strike="noStrike" cap="none" dirty="0">
                <a:solidFill>
                  <a:schemeClr val="accent2"/>
                </a:solidFill>
                <a:latin typeface="Tahoma"/>
                <a:ea typeface="Tahoma"/>
                <a:cs typeface="Tahoma"/>
                <a:sym typeface="Tahoma"/>
              </a:rPr>
            </a:br>
            <a:r>
              <a:rPr lang="en-US" sz="2800" b="1" i="0" u="none" strike="noStrike" cap="none" dirty="0">
                <a:solidFill>
                  <a:schemeClr val="accent2"/>
                </a:solidFill>
                <a:latin typeface="Tahoma"/>
                <a:ea typeface="Tahoma"/>
                <a:cs typeface="Tahoma"/>
                <a:sym typeface="Tahoma"/>
              </a:rPr>
              <a:t> </a:t>
            </a:r>
            <a:r>
              <a:rPr lang="en-US" sz="5400" b="1" i="0" u="none" strike="noStrike" cap="none" dirty="0">
                <a:solidFill>
                  <a:schemeClr val="accent2"/>
                </a:solidFill>
                <a:latin typeface="Tahoma"/>
                <a:ea typeface="Tahoma"/>
                <a:cs typeface="Tahoma"/>
                <a:sym typeface="Tahoma"/>
              </a:rPr>
              <a:t/>
            </a:r>
            <a:br>
              <a:rPr lang="en-US" sz="5400" b="1" i="0" u="none" strike="noStrike" cap="none" dirty="0">
                <a:solidFill>
                  <a:schemeClr val="accent2"/>
                </a:solidFill>
                <a:latin typeface="Tahoma"/>
                <a:ea typeface="Tahoma"/>
                <a:cs typeface="Tahoma"/>
                <a:sym typeface="Tahoma"/>
              </a:rPr>
            </a:br>
            <a:r>
              <a:rPr lang="en-US" sz="5400" b="1" i="0" u="none" strike="noStrike" cap="none" dirty="0">
                <a:solidFill>
                  <a:schemeClr val="accent2"/>
                </a:solidFill>
                <a:latin typeface="Tahoma"/>
                <a:ea typeface="Tahoma"/>
                <a:cs typeface="Tahoma"/>
                <a:sym typeface="Tahoma"/>
              </a:rPr>
              <a:t>How to Fund Your Graduate Education</a:t>
            </a:r>
            <a:br>
              <a:rPr lang="en-US" sz="5400" b="1" i="0" u="none" strike="noStrike" cap="none" dirty="0">
                <a:solidFill>
                  <a:schemeClr val="accent2"/>
                </a:solidFill>
                <a:latin typeface="Tahoma"/>
                <a:ea typeface="Tahoma"/>
                <a:cs typeface="Tahoma"/>
                <a:sym typeface="Tahoma"/>
              </a:rPr>
            </a:br>
            <a:r>
              <a:rPr lang="en-US" sz="5400" b="1" i="0" u="none" strike="noStrike" cap="none" dirty="0">
                <a:solidFill>
                  <a:srgbClr val="FF0000"/>
                </a:solidFill>
                <a:latin typeface="Tahoma"/>
                <a:ea typeface="Tahoma"/>
                <a:cs typeface="Tahoma"/>
                <a:sym typeface="Tahoma"/>
              </a:rPr>
              <a:t>START NOW! </a:t>
            </a:r>
            <a:r>
              <a:rPr lang="en-US" sz="5400" b="0" i="0" u="none" strike="noStrike" cap="none" dirty="0">
                <a:solidFill>
                  <a:schemeClr val="accent2"/>
                </a:solidFill>
                <a:latin typeface="Tahoma"/>
                <a:ea typeface="Tahoma"/>
                <a:cs typeface="Tahoma"/>
                <a:sym typeface="Tahoma"/>
              </a:rPr>
              <a:t/>
            </a:r>
            <a:br>
              <a:rPr lang="en-US" sz="5400" b="0" i="0" u="none" strike="noStrike" cap="none" dirty="0">
                <a:solidFill>
                  <a:schemeClr val="accent2"/>
                </a:solidFill>
                <a:latin typeface="Tahoma"/>
                <a:ea typeface="Tahoma"/>
                <a:cs typeface="Tahoma"/>
                <a:sym typeface="Tahoma"/>
              </a:rPr>
            </a:br>
            <a:endParaRPr lang="en-US" sz="5400" b="0" i="0" u="none" strike="noStrike" cap="none" dirty="0">
              <a:solidFill>
                <a:schemeClr val="accent2"/>
              </a:solidFill>
              <a:latin typeface="Tahoma"/>
              <a:ea typeface="Tahoma"/>
              <a:cs typeface="Tahoma"/>
              <a:sym typeface="Tahoma"/>
            </a:endParaRPr>
          </a:p>
        </p:txBody>
      </p:sp>
      <p:sp>
        <p:nvSpPr>
          <p:cNvPr id="302" name="Shape 302"/>
          <p:cNvSpPr txBox="1"/>
          <p:nvPr/>
        </p:nvSpPr>
        <p:spPr>
          <a:xfrm>
            <a:off x="0" y="4327028"/>
            <a:ext cx="9144000" cy="169277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1" u="none" strike="noStrike" cap="none" dirty="0">
                <a:solidFill>
                  <a:schemeClr val="dk1"/>
                </a:solidFill>
                <a:latin typeface="Tahoma"/>
                <a:ea typeface="Tahoma"/>
                <a:cs typeface="Tahoma"/>
                <a:sym typeface="Tahoma"/>
              </a:rPr>
              <a:t>Presented by </a:t>
            </a:r>
          </a:p>
          <a:p>
            <a:pPr marL="0" marR="0" lvl="0" indent="0" algn="ctr" rtl="0">
              <a:spcBef>
                <a:spcPts val="1400"/>
              </a:spcBef>
              <a:spcAft>
                <a:spcPts val="0"/>
              </a:spcAft>
              <a:buSzPct val="25000"/>
              <a:buNone/>
            </a:pPr>
            <a:r>
              <a:rPr lang="en-US" sz="2800" b="0" i="0" u="none" strike="noStrike" cap="none" dirty="0">
                <a:solidFill>
                  <a:srgbClr val="002060"/>
                </a:solidFill>
                <a:latin typeface="Tahoma"/>
                <a:ea typeface="Tahoma"/>
                <a:cs typeface="Tahoma"/>
                <a:sym typeface="Tahoma"/>
              </a:rPr>
              <a:t>Patti Ordóñez, PhD</a:t>
            </a:r>
          </a:p>
          <a:p>
            <a:pPr marL="0" marR="0" lvl="0" indent="0" algn="ctr" rtl="0">
              <a:spcBef>
                <a:spcPts val="1400"/>
              </a:spcBef>
              <a:spcAft>
                <a:spcPts val="0"/>
              </a:spcAft>
              <a:buSzPct val="25000"/>
              <a:buNone/>
            </a:pPr>
            <a:r>
              <a:rPr lang="en-US" sz="2800" b="0" i="0" u="none" strike="noStrike" cap="none" dirty="0">
                <a:solidFill>
                  <a:srgbClr val="002060"/>
                </a:solidFill>
                <a:latin typeface="Tahoma"/>
                <a:ea typeface="Tahoma"/>
                <a:cs typeface="Tahoma"/>
                <a:sym typeface="Tahoma"/>
              </a:rPr>
              <a:t>NSF GRFP Recipient</a:t>
            </a:r>
          </a:p>
        </p:txBody>
      </p:sp>
      <p:sp>
        <p:nvSpPr>
          <p:cNvPr id="303" name="Shape 303"/>
          <p:cNvSpPr txBox="1"/>
          <p:nvPr/>
        </p:nvSpPr>
        <p:spPr>
          <a:xfrm>
            <a:off x="990600" y="6172200"/>
            <a:ext cx="7391399" cy="47307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500" b="0" i="1" u="none" strike="noStrike" cap="none">
                <a:solidFill>
                  <a:schemeClr val="lt1"/>
                </a:solidFill>
                <a:latin typeface="Tahoma"/>
                <a:ea typeface="Tahoma"/>
                <a:cs typeface="Tahoma"/>
                <a:sym typeface="Tahoma"/>
              </a:rPr>
              <a:t>Graduate Research Fellowship Operations Center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Shape 369"/>
          <p:cNvPicPr preferRelativeResize="0"/>
          <p:nvPr/>
        </p:nvPicPr>
        <p:blipFill rotWithShape="1">
          <a:blip r:embed="rId3">
            <a:alphaModFix/>
          </a:blip>
          <a:srcRect t="3125" r="63103" b="9375"/>
          <a:stretch/>
        </p:blipFill>
        <p:spPr>
          <a:xfrm>
            <a:off x="0" y="381000"/>
            <a:ext cx="4800600" cy="6400799"/>
          </a:xfrm>
          <a:prstGeom prst="rect">
            <a:avLst/>
          </a:prstGeom>
          <a:noFill/>
          <a:ln>
            <a:noFill/>
          </a:ln>
        </p:spPr>
      </p:pic>
      <p:sp>
        <p:nvSpPr>
          <p:cNvPr id="370" name="Shape 370"/>
          <p:cNvSpPr/>
          <p:nvPr/>
        </p:nvSpPr>
        <p:spPr>
          <a:xfrm rot="10800000">
            <a:off x="2400299" y="1833265"/>
            <a:ext cx="381000" cy="762000"/>
          </a:xfrm>
          <a:prstGeom prst="leftBrace">
            <a:avLst>
              <a:gd name="adj1" fmla="val 8333"/>
              <a:gd name="adj2" fmla="val 48065"/>
            </a:avLst>
          </a:prstGeom>
          <a:noFill/>
          <a:ln w="25400" cap="flat" cmpd="sng">
            <a:solidFill>
              <a:schemeClr val="accent2"/>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71" name="Shape 371"/>
          <p:cNvSpPr txBox="1"/>
          <p:nvPr/>
        </p:nvSpPr>
        <p:spPr>
          <a:xfrm>
            <a:off x="3048000" y="1983432"/>
            <a:ext cx="2688365"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dirty="0">
                <a:solidFill>
                  <a:srgbClr val="FF0000"/>
                </a:solidFill>
                <a:latin typeface="Arial"/>
                <a:ea typeface="Arial"/>
                <a:cs typeface="Arial"/>
                <a:sym typeface="Arial"/>
              </a:rPr>
              <a:t>Separate by Folders</a:t>
            </a:r>
          </a:p>
        </p:txBody>
      </p:sp>
      <p:sp>
        <p:nvSpPr>
          <p:cNvPr id="372" name="Shape 372" descr="data:image/jpeg;base64,/9j/4AAQSkZJRgABAQAAAQABAAD/2wCEAAkGBhASEBUUEhAPEBAQEBAUDxUQDxAPEA8QFBUVFRQQFBYXHSYeGBkkGRUUIC8gIycsLC0tFR4xNzAqNSYrLDUBCQoKDgwOGg8PGiwlHyUwLjQsLC0qLCw0LywtLCwsLCksLTQvLCwsLCw0LCwsLCwsLCwsLCksLCwsLCwsLCwsLP/AABEIAOEA4QMBIgACEQEDEQH/xAAcAAABBQEBAQAAAAAAAAAAAAAAAQQFBgcCAwj/xABGEAABAwICBgUIBggFBQAAAAABAAIDBBEFEgYhMVFhcQcTQZGxFCIjMnKBocEzQlJiktEVJFNjgqKy4UNzdMLxJTRE0uL/xAAbAQEAAgMBAQAAAAAAAAAAAAAABAUCAwYBB//EADkRAAIBAwEFBQMLBAMAAAAAAAABAgMEESEFEjFhcTJBUYHBIqGxBhMUIzNCcpHR4fA0Q1KCFSRE/9oADAMBAAIRAxEAPwDcUIQgBCS6YY5jMdLA+aT1WDUBte46msbxJXqTbwjxtJZZIIWe4Z0uwuNp4Hw69TmHrmgcRqI9wKuWGY7TVAvDNHKNzXecObdo7lsqUalPtI1U69Op2WSCEgKLrUbhUIQgBCEIAQhCAEIQgBCEIAQhCAEIQgBCEIAQhCAEIQgBCEIAQhCAQrDekLEXvr5ml7yyORoY0vJa0hjQS1uwa77FuRWNYYQ/Fap5ANpZcpIBt55bce4KfZSUHKbXBepAvYOoo00+LK1SYRUSuDWQyuc71RkIvfidQXNTRT07/SRywPB1FzXRn3O/IrScQx1tKBK65LQ7qxtzyFpyt4Dt9yzhmNVAcXddIXPJMmZ2cPJ23a67SPcrShWqVsvCwVNxQp0GlvPJOYV0i18FgZROwfVnGY24PGtXTCelimfYTsfTu3j0sfeNY7lmwxKB/wBNTNB7X0rvJ38yw3jPcF23CoZPoaqPMdkdUPJn8g/XGe8LCrb0ZdqOOaMqVzWj2ZZ5M3ihr4pmB8UjZGO2OYQ4HhzTlZ10ZGWm62GoY6ISObJC51jE82yvDZASwn1TYFXrEcTigidJK8MjYNZPcAANp4Kkq09ybitfAvaVTfpqctPEdoUThWlNJU/Qzxucfqk5H/hdYqVBWtpxeGbVJSWUxUJLpV4eghCEAIQhACEIQAhCEAIQhACEIQAhCEAIQhACEIQCFYnoe7NU1Dt7z8XvK2mofZrjua49wWK6CjVKd7x4X+amUNKU30IlbWrBdRxp0/0cY3yH4N/uqYSrZp0/6If5h8AqXWy5WE8FcWns0E+pS3q37hroHlgzW2m4AHaSTYBW93R5WBoOaAm2tudwLTuuRYqs9F+ARVlTJJM59qV0MjGNsGyOLnWznbYFoNhtW1dfxXGbY+Ute3rKnb4045Wehd2mx6c471TyM6pMFxalN4mytHaIpGPYebL2PcuMfxLEp2NZPDI2OM3s2nLGuda2d2UWJ+C0nrQlEnH4qrh8rq6alUowb5ZX6kqWxobu7GckjFHXB1gtI2XBaR3qfwnTyup7ZJzIwfUm9K3kCfOHuK0t4adoB5gHxVJ0/wAIYI2zRsa1zHZZcjQLsOxxA3Ht4q9sflPRvq0aFWlu57851/JFdW2RVtoOpTnw8ifwnpehdYVEL4j2ui9Kznl9YfFXPC8fpqgXhnjk4Nd5w5tOsdy+cOuT11HUR2cYp4zqId1cjCOIcAr+tZ0c6S3W/FkWle1l2o5PpK6VYThXSRXwWHXCZo+rUDOeWbU74lXHCumOB1hUQviPa6M9aznbU4dxUKdlVjqlnoTqd7Slo9HzNFQovC9JqSp+hqIpD9kOs/8ACbFSYURpp4ZMTT1QqEIXh6CEIQAhCEAIQhACEIQAhCEAIQhAM8WfanlO6GU9zCsh0Db6F53v8GharpRJaiqDup5v6Csv0Jbamvve7xUyl9jLqiJU+3j0Yw03f6SMboj8XH8lS8XPo3clbNM33qAN0bPjc/NVLFPo3clcQWLddCmqa3L6kz0Lz5X1X+VB8HvWjx1ROtZb0QvtLUj9zH8Hn81okEnm+9cE7enUvp76zovgdcpONBYLBhlSTmBawga7ubc3P1R3fFPS5n7NnuLm+BTXDh6JvG9+d15YlWZG3XM3lzOd1KENEnhLC7tPAm0aWYrI+zxdrHD2ZD8wvCWkp3AgmYA7fo3D332ql1elbgDkILr9vYN6YnSmo3sH8P8AdSqdCvxxH8l6FlT2ZOosxfvLe/RmkD2vAa/K4Os6BjCCNYNxxspTyjis4dpDUH/EtyaF4nG6j9s/3WCyuLStcNOclp1JENjyj3o0mWJjvWYx/tMa7xCj59HqN/rU0J5My/02VIptIqhjw4yyPAPnNc64c3tFlbRjDCA4PblIuDmCjyo3Ns1uTfk2iLc7OUNJpPyPOXQuhJuI3sI2GOZ7SOR12VroscfGxrL9ZkaG5nkl7gNV3EbSqo/G4x/iM/G1N36QxftG+65W+N1fvjUk+uvxI0NnQ4xh+SL4NKR2x9zl23SqLta8dxWcv0li+0TyaV4P0mZ2B59wCmQu75cXnyNn/FZ+6zY6aoa9oc03a4XC9brK8I6SzAwsMBkFyWkyBlr7QdRXVR0tzn1KaJo++97z8LK9p3MXBOXHvIj2PdbzSjp1RqV0XWO1HSdiDvVdDH7MQP8AUSrn0f6Wvq43smc0zxHsAb1kZ2OyjtGsG3BbIV4TeEa7jZdxb0/nJ4xyZcEJEq3lYCEIQAhCEAIQhAV/TyXLhtSf3RH4iG/NZ/oi21K3jmP8yuvSbLlwyb7xib3yN/JU7RoWpI/Zv8VNgvqPP0Ij1r+XqVrSx96p/AMH8oVXxH1HcirDpG69VL7du4AfJV+v9R3slXSWKCXL0KPOa7fP1Pbomd+sVA304PdI381o1Ps9/wA1mnRO79bm40rvhJGtKp/mfFcPH+tl0R2H9hdSz4efRN9/iVXdMqwtiPAKwYefQt/i8SqxpxHeF/slcnCK+nyz/k/iW1twT5FHw4jKXdpcb605MiZ6Nlr3BrgS0yAGxsdY3rRqLRmj2mHNq+vI9w94uupVFzbLme06dtTimnw7ihGYb16wQSP1MjlkP3I3v8ArXj+M9SWx08cEJBeXvjgiDyLjI0Eg21XULLpBVuFnVVRbcJXNHc2ywkoReCXRrV68FUikk/F/t6nEeile/ZSTgb3t6sd7yEjtBqz67qOAfvquEfBtym8krnes5z/be53iV55BuHcEVSK4I9nbV6naml0X7gcP6lzm9ZFMRbz4bmPZsBIF0t0IC0yeXkm04bkVEEiUJF4ZiLkropFkDlTWhc2TEKc75Mh/jaW+JChV70FR1c0T/sTRO7nBZReGmRriG/SlHxTPocJVy0rpXR80BCEIAQhCAEIQgKP0uzWw+32p4h3BzvkoHBo7QRj7rfAKR6Zpf1aFv2pye5h/9k0oxaNvAD4Kbj6iK5siR+3k+SKBi77zyHfI/wASoeu9U+yVJVLrucd7nHvKjq0eaeRV9JfV45HP03mpnmefRUf16Qb6WX+thWmQdvNZh0W/9+7/AE8/+0rToe3mVwv/ALX+H1Oz/seZZcP+hHN3ioHSxt4nj7p8FO4afQjm7xUTpAy7HciuSbxfT/E/iW1v2F0Mq0bltJyfGfjZa02QhnuWO4U60rxuDv5XBa7A68YPAeAXZQ0bNd57UIPqveVTGievdftDSPe0fO6YqRx1vpRxY34EqOVdU7TOxs3m3g+SBCELAkghCEAIQhD0QpCF0VyUPDkhcu2HkuyuVkeM+g8IqOsgif8Abijd3tBTxV/QOoz4dTntEeU82Et+SsCuovMUz5jWhuVJR8G/iCEIWRqBCEIAQhCAzLpkfd1Ize+U/GMLgOszk0nuC8ulh+aupGbmX/FJ/wDKK19oXndE/wDpVhj6umv5xISft1H/ADgZ4Uzq/VPIqWw/Cpp35IY3yv3NF7DeTsA4lS1R0Z1xFs1I19vUdUsEl91tl/erqrVhFNNlFb0pye9FFJ6MTbEucNQP5b/JadGdvMqg6JaN1dFizWVUEkLnRVGXMBleMh1scNTtnYVfmbTzK4aX9d/r6nZL7DzLLhX0I9p3yTDGW3aeSf4R9D/E75JrirdXeuQr6XtT8TLW17C6GLRty1bm7zIO8XWrYNJmgYd7G+Cy3EG5a88ZR8dS0jRh96duvYCO4kLsoPOHyRjca0Fyk/eiM0gb5zT91w7j/dRSmtIR6vtOHwCjY6CVxAEUpLvVtG835alDqp77Oo2bNfRYZf8AMjddRxOcbNa5x+6CT8E8q8Cqom5pKedjRtc6NwA5lXGHCa+OKlgoM0JnAmravJG5rGuGqIZwb2HZbbbZcrKhburLdenUxvtowtaamvay8LDKHJE5ps5rmnc4Fp7iuFctKMAr6uoY5kOSnhiEbZaqaOOWosbmVzdouewgcgo86ETD156FntVTfySVvNPEVk8obVoTpqU5KL8MldSKxu0LkjDnVc0FHCxxbnldfrCNfo2jW5ecGD4fK4MgxaB8rtTGyQyQNc7saHONrpG1rSWVFmc9q2kJbrmveyOoMGqJ79TDJLl2ljbgHcTsTaro3xPLJGOY9u1rhYi6nNM6gUFCKNlTI2tM8c8giEkYEb43MLM49YXAKd01HT4wA+CeZtXT09IycSsaIXAXa94O0kecdvYN6lOwmqKqd/gVkduw+kODxudz1KiVI6OYN5VUtiz5A4OJda5Aa0uNhv1KS/SGGse6KnoKvFHRfSyte9rLjaWBgOrUdZHeprQSKhqKls1IZYXwh7aimnN3sD2lgex3aA46/kvPoNWOJSWneZ1duUJRlGnlPDw8d/d/ME1oHjtCKR7aeaSaOneC90sZiI64ktAHaL3VyglDmgjYViGhUbo6bFWHUY3UjTzbPK0+C17Rp96ZnJWNWnGnLdjwOOlOVSTnLiyVQhC1mIIQhACQpUhQGR9Ij82MQt+zFEPeS9yl67BmPDqYVdKKp8Za2EvvJmy5spHZqUFpe/Njh+42McrR3/3Kxvw+hOL087hUitqYnTRAPZ1A6qLqy06r3LVY1HuqHKOfUhUkpb6fe2VnG5JoXw4TQnq55gw1srSWvdI8Zi3MNYY1oubdlhzhZcMwBkxpn1de6cOyPqWsi8lbLexuD5xbfVfXzU9Cer0qfnNutzCJx7DJTjIR3ZVmpw1zHSMe0iRj3seCPODgbEd62xUptJPis9WKk1QiklpwNI0eqZoKw4VWvErTfyOV13OhkLCY3xuOsNc24tfUdXaVJVtbhdLPJBO+r62CLrJXZYhE/Uw5I/rFxztsOevUoPSOJ/6Vwpg1VDIMNbLfWWvEl/O5AElPNIsLjk0oiZKAY5epeQRcOLYnlrSO0ZowPeosqFOc1Uktd3u5ExTe7gncB0ro5KSed0E1JBTObfO8yPmDxqy8SQBq3qOg0znmb1rMDfJRAm7xITKWg+c5ot51tezvUZpli9RVYO97z9FijmOa0BojiDXCJursBIGvtVgw+Cqknw2Smc/yIUkA8wnqm2FpmyAar21a+0KDO3toJ1vmk3J9TZGc+zvYInR2SgxaSoY+hgp2wBkscsWYTlrX3Jc632Rs4r0wPGsTrc7cKho6Kkhdla6VoLnX1jMcrruIsdTe3amnR9XRMxfEDGAYerq3sDdhYybMAOFk/wBGK7EcYEkpr3UVPHIGNhpGM60AgHWTrAsRrN7kOsBZT5UoQbaSSwuPd5GPzkmsNs9cCxOaornUOJQwGppy2aOWFoaSWZH5XW1Oa5pHYNuxMzpFik2J1dHFVCKMPmtI9rLUlPG7M57bDWcpDRff70x0fghptJBHHO6ZmV7HSSyCRzpHQXfmdvzX8E7ZDbSOtjH+PS1DRzfBG+/eHd69cIxbkl93PA835SSi3ohjU4pV4fLTTsxGTEaKsJB60vcyRrXBsjcrybajqItsUp0mA01VhzYnPjiY6wa17g2zJmEAgHXqNlVMWZ/0GgP7Oqq28rlx+StXTPLeKhl7czz2bXNif8kpNT3Jvi8mVSLhKUO5MfY7huG4his0UrcQE1NG0TvY6GOkjja3OHlxu4XD7bOxUjCtGqSqrJZI88OFUfnTSyuLnPY3iRqc8jUBsHFWTpWxsQF1PA0sfXiOetkGt0jMojZEPu+ZrHu7SmUeP4YaFlG2hxOaJrg+XKGwioltre8scSdewbBYbkp/Oxp5WrfDkjx7jkvAnNLWYfUyUtdW1T4qd0TXRUj4XGWUXLnEhpJAddt9XZt1qsaf19HNTMdSYbLTMZI0GodTimY4EOtGLeubi9z9lS2ktFUiqosShoZZ6dtNB6BzS98BYHARvABItmBBsdYXrpRUYritMWRYbLTwscJXde89bM8XAZGHBu8nVu29iyp+zutv34x5GD1zgc6eSCbCnPcxheymwqUSZR1jutcQ9pdttq2cV7QYlL+hPMdb/ot2gAZszHGOWS+3U0jldEULpMG8lrGx4fUStZT0xncGdcIAHxl32dece/iuNF5aqggLMQdQeQQU8wbkkZJO/Oc3VCx84G5FrblpbShjK0efIzw29ER3R5XYqyhAo6SidCZJLyTTZXPkvY5gHA6gABwsn2A4BWtxkVM8mGwSyB3WwQVB6yRroyLtjNySSA4m/YSovCKd8Je7CcYo46eYhxhq3tZJEdzmyNOsbMwte3bZc0eO0eH1JqZ6tuKYjK5rXOg86GniJAe4P2Odk1AC26wWU6sPakmtfzPY0pt7uGWOfReaEYq7K0sq5YZYA17S4sY8vkJbtFsxVy0Y/wC2ZyCzDDKvC4K2epirXzy1LKkMgbSvZbrTmsXu3LQtB3P8maHdgUaclJ5TyeOEoaSWCxoQhYHgIQhACQpUhQGK4y/NjdQfsuI7mMCkdJ6/qcYwp17AQwtdfZlle6M/1fBRDn5sVqnfvpfg+3yUxpTg4qZKKcVlDB5NG1sgqajqX5mSB4DRY32HdtVpUwpxT/x9CHbv2W+b+I0x6kbiE7445mwYth80kUed3VishjeTE5juyQC3/Fren6SxjOHSYHBNVssBUOpruLhqDy4HLfiDbkqZpRWRT4lVSROD4nzXY4bHWa0FwPMFNKiuqwLNrKsNtYAVU4AG6wdZZwoSdNNYfU0O8hGbhJFwDjQTuq8QmZLi9QHCkp2Oa90TnNLeuly6mgN1AD4nZNT0HX19HiHlNI2KKCn8oEkwZLnYHZwG7/OWMaIwZsUgDiXZpiHEm5Pmu1lahVYRG91iBq4KkqXc43O54ot4QUqe+iV0Xmp5IMRM93ULpZnyANc5xjc9xY9oGsECxv8AkmeAaIU8sRNPjk8dC5zusiJELxY6w8F4AuO3Lr1alO6LUogif1YabmzmuF2vaRra4doVexTCcMa8udhMt7m4iq5GRE+z2DgN60W+0qFOc6M5NNPqeujJpSSPDROSngxOunpwHUFJSTayQWODWxgDMduZzH6+3aoqlfgcx6yN2K0ucZpIYhGWtv8AVa/ba99qbaY49K6l8mp6ZlDRl7TIxhLnzEHUZXnW7YNXALz0FhbdoIBvG4fhd/dTJXu+96m9OBvpWjlGTl3LJMSyYKQ0/o+uZ1AOXJM289jfNJc7b7l6VPSPE6d1TFhYbWOaWtmfVSOygsyA9WBlPm9ilayjZlIsNbT2cFUQwbgola7qLTJabM2bSuVJy7j3wPSGSCk6h9LSVUYkMjG1UZkax7hYkC/PvTs9IOIuJzxUT2XBijfTh7ILNDbR3NwLDtKj0KIrma0yX8tkW8nlokD0hYuST1kF+z9WiJaNwuNi8Xaa4y7/AM17eDYoGgcvMTVC8dxPxPVsm2X3ThmKYj1plNdUiVwALhK4XA2Cw1W1nVZeNVPWSvDpaupe5pu0umk80/d16vcnKFh89PxNy2fbr7ownw90js0skkp3yPdIe9xXBwSO97DuCkkixdST7zarWjHRRGbsNZa1kkeHMHYnhXJKbzNnzMOOCS0Qp2eX0+YCxlDT/EC3xIW708LWizRYLAMJnyVETvszRHueF9BBT7R5i0clt+CVWEl3r4P9zpCEKYc6CEIQAkKVJZAYxHo/Vx1dRI+mqMjppC1wic8OBe4gjLfsso7SfDpJcnoZ7DPfNDI22wDaOC3iyLKYrr2t5xIcrXMHBSwfMzKHJ9UjmCF5z7F9MvpmHaxp5tBTGp0bpJPXpqd3OJl+8BS1tJYxu+8hPZjzne9x8uaJasVp/wDUt8CtaePSFW6v6PcNYDNHSxxzRAvjczM2zxsNrqpy/SLlrlp3sGvB/E6G3i1QkmT2BjzHcx4L3qogb3AK8MC9V3NvgU7mG1cftPS9n5fBFhb9lFA06px1DrAatfxVb0MktIz2pB3i6uWmEV4H8iqNovJaRvCVv8wsui2bLNFdSeo53l4xfwNFqexU14sSNxPirjOdQVSrG2kePvFTblcCRsKWs49DxQhCiHSghCEAJLpUIASFKkQCOXBXZXBWSDAOtr3EHu1r6JpZMzGu+01p7wCvnU7PcVv2jk2akgdvgh/oCm2j1aOW+UEfZpy6+hJISBKp5ygIQhACEIQAhCS6AVC5L1wZUB54kPRP/wAt3gstqD6RadWyXjePuO8CswrQesCqbl4u6fRk2j9lIn8B9V3NvgU9nTDR31X82+CfzLktpv8A7k/L4Il0OyisaRsvG7kVm2EOyycnMPc5ahjTLsdyWYRMs938XwN1d7Ml9W0WlJZmjR3eqqvijbSu9x7wFZonXjHK6r2Mt9LzaPEhXNyvZNexXu3DjyGCEIUA6wEIQgBFkIQAuV0uUAhXJSkpxQ4bNMbRRPkP3W+aObjqCzSb4GE5xgsyeENVuehEmbD6c/uQO4kfJUTB+jB7rGomEY+xFZ7/AHuOoe660rCqBkETIowRHG2zbm5txPaVPtqcottnI7ZvaNeKhTeWn5D5CRKphzgIQhACEJCgAleb3Lty8JHIDmSRN5KledRKo2apQDyWpuCL7QR3qtVGA3N+sb+Ep3LVJrJWLRUt4VJKUuK4GyFWUE0u8cYbD1TXBzmuJcCMoIsLcV3NVtURPXKPqMQ4qG9lW0puc45fNsz+kT7iSrZ43Cxv32VYxSiphG/q4mh9rh13F178Sipr1Fz1l+3bqUqFtSpxahFI2UrmoqkW5PiviWbDH3gb7DfAfkojHG+c07wR3H+6f4DJeBvAEdxITTHNjfaPh/Za62tLJc7P9i+xzZEIQhVx2IXQkCVACAumxEp1DQ323PwC3QoTnwRW3G1LahpKWX4LUZAXNgCTwF0+psGkf6xDBx1u7gpOlpLbABy1KUp6RTIWiXaZz9xt6pLSlHHN6v8AQb4bo9A0gub1h+/rH4dittDqAAsAOwAAD3BR9LSqYpIFKjBR4Ioq1epWeakmySplIRppTsTyMLI0nqEqQJUAIQhACQpUIDhybSp0QvB7EBF1IUXUtU7NCmEtMgIGZpTGa6npqRR9RSICvVDlHTuKnqijKYS0R3ICvzgpjIwqySYcdyZyYadyA9cCqLRkbnu+OsLzxOXM0cHfJeDaeRhOUgZjcgtuLpG08ztTi233WkG/vKiShJw3cF/RuKKuVX3tM5GyVrCdgUjDhvD5p/Dhp3LVC0f3mTrj5QRWlGOeb/QhmUZ/4TqGg4KdhwvgpCDCeClwowhwRQXG0Li47ctPBaIr8GGcFJU2Fncp+nwoblIwYbwW0gkHTYXwUnBh3BS8VCncdKgI2ChT6KmsnTYV6NjQHEbF7tCGtXSAQJUIQAhCEAIQhAC4c1doQDd0a8H06fELksQEXJSplNRKedGvF0CArMuHcE3dhfBWh1IufIuCAqr8I4JrNhPBXM0Y3JvJQ8EBR5MJ4JG4VwVvkoAuW4egK5DhfBSEGF8FNx0ATuOkQETDho3J9DQ8FIspwvZsQQDNlIF7thTgRroNQHm2JdCNdoQAAlQhACEIQAhCEAIQhACEIQAhCEAJChCAQrlCEAIQhAIuShCA5ShCEB21dJEIDoJUIQCoQhAIlQhACEIQAhCEAIQhACEIQH//2Q=="/>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3" name="Shape 373" descr="data:image/jpeg;base64,/9j/4AAQSkZJRgABAQAAAQABAAD/2wCEAAkGBhASEBUUEhAPEBAQEBAUDxUQDxAPEA8QFBUVFRQQFBYXHSYeGBkkGRUUIC8gIycsLC0tFR4xNzAqNSYrLDUBCQoKDgwOGg8PGiwlHyUwLjQsLC0qLCw0LywtLCwsLCksLTQvLCwsLCw0LCwsLCwsLCwsLCksLCwsLCwsLCwsLP/AABEIAOEA4QMBIgACEQEDEQH/xAAcAAABBQEBAQAAAAAAAAAAAAAAAQQFBgcCAwj/xABGEAABAwICBgUIBggFBQAAAAABAAIDBBEFEgYhMVFhcQcTQZGxFCIjMnKBocEzQlJiktEVJFNjgqKy4UNzdMLxJTRE0uL/xAAbAQEAAgMBAQAAAAAAAAAAAAAABAUCAwYBB//EADkRAAIBAwEFBQMLBAMAAAAAAAABAgMEESEFEjFhcTJBUYHBIqGxBhMUIzNCcpHR4fA0Q1KCFSRE/9oADAMBAAIRAxEAPwDcUIQgBCS6YY5jMdLA+aT1WDUBte46msbxJXqTbwjxtJZZIIWe4Z0uwuNp4Hw69TmHrmgcRqI9wKuWGY7TVAvDNHKNzXecObdo7lsqUalPtI1U69Op2WSCEgKLrUbhUIQgBCEIAQhCAEIQgBCEIAQhCAEIQgBCEIAQhCAEIQgBCEIAQhCAQrDekLEXvr5ml7yyORoY0vJa0hjQS1uwa77FuRWNYYQ/Fap5ANpZcpIBt55bce4KfZSUHKbXBepAvYOoo00+LK1SYRUSuDWQyuc71RkIvfidQXNTRT07/SRywPB1FzXRn3O/IrScQx1tKBK65LQ7qxtzyFpyt4Dt9yzhmNVAcXddIXPJMmZ2cPJ23a67SPcrShWqVsvCwVNxQp0GlvPJOYV0i18FgZROwfVnGY24PGtXTCelimfYTsfTu3j0sfeNY7lmwxKB/wBNTNB7X0rvJ38yw3jPcF23CoZPoaqPMdkdUPJn8g/XGe8LCrb0ZdqOOaMqVzWj2ZZ5M3ihr4pmB8UjZGO2OYQ4HhzTlZ10ZGWm62GoY6ISObJC51jE82yvDZASwn1TYFXrEcTigidJK8MjYNZPcAANp4Kkq09ybitfAvaVTfpqctPEdoUThWlNJU/Qzxucfqk5H/hdYqVBWtpxeGbVJSWUxUJLpV4eghCEAIQhACEIQAhCEAIQhACEIQAhCEAIQhACEIQCFYnoe7NU1Dt7z8XvK2mofZrjua49wWK6CjVKd7x4X+amUNKU30IlbWrBdRxp0/0cY3yH4N/uqYSrZp0/6If5h8AqXWy5WE8FcWns0E+pS3q37hroHlgzW2m4AHaSTYBW93R5WBoOaAm2tudwLTuuRYqs9F+ARVlTJJM59qV0MjGNsGyOLnWznbYFoNhtW1dfxXGbY+Ute3rKnb4045Wehd2mx6c471TyM6pMFxalN4mytHaIpGPYebL2PcuMfxLEp2NZPDI2OM3s2nLGuda2d2UWJ+C0nrQlEnH4qrh8rq6alUowb5ZX6kqWxobu7GckjFHXB1gtI2XBaR3qfwnTyup7ZJzIwfUm9K3kCfOHuK0t4adoB5gHxVJ0/wAIYI2zRsa1zHZZcjQLsOxxA3Ht4q9sflPRvq0aFWlu57851/JFdW2RVtoOpTnw8ifwnpehdYVEL4j2ui9Kznl9YfFXPC8fpqgXhnjk4Nd5w5tOsdy+cOuT11HUR2cYp4zqId1cjCOIcAr+tZ0c6S3W/FkWle1l2o5PpK6VYThXSRXwWHXCZo+rUDOeWbU74lXHCumOB1hUQviPa6M9aznbU4dxUKdlVjqlnoTqd7Slo9HzNFQovC9JqSp+hqIpD9kOs/8ACbFSYURpp4ZMTT1QqEIXh6CEIQAhCEAIQhACEIQAhCEAIQhAM8WfanlO6GU9zCsh0Db6F53v8GharpRJaiqDup5v6Csv0Jbamvve7xUyl9jLqiJU+3j0Yw03f6SMboj8XH8lS8XPo3clbNM33qAN0bPjc/NVLFPo3clcQWLddCmqa3L6kz0Lz5X1X+VB8HvWjx1ROtZb0QvtLUj9zH8Hn81okEnm+9cE7enUvp76zovgdcpONBYLBhlSTmBawga7ubc3P1R3fFPS5n7NnuLm+BTXDh6JvG9+d15YlWZG3XM3lzOd1KENEnhLC7tPAm0aWYrI+zxdrHD2ZD8wvCWkp3AgmYA7fo3D332ql1elbgDkILr9vYN6YnSmo3sH8P8AdSqdCvxxH8l6FlT2ZOosxfvLe/RmkD2vAa/K4Os6BjCCNYNxxspTyjis4dpDUH/EtyaF4nG6j9s/3WCyuLStcNOclp1JENjyj3o0mWJjvWYx/tMa7xCj59HqN/rU0J5My/02VIptIqhjw4yyPAPnNc64c3tFlbRjDCA4PblIuDmCjyo3Ns1uTfk2iLc7OUNJpPyPOXQuhJuI3sI2GOZ7SOR12VroscfGxrL9ZkaG5nkl7gNV3EbSqo/G4x/iM/G1N36QxftG+65W+N1fvjUk+uvxI0NnQ4xh+SL4NKR2x9zl23SqLta8dxWcv0li+0TyaV4P0mZ2B59wCmQu75cXnyNn/FZ+6zY6aoa9oc03a4XC9brK8I6SzAwsMBkFyWkyBlr7QdRXVR0tzn1KaJo++97z8LK9p3MXBOXHvIj2PdbzSjp1RqV0XWO1HSdiDvVdDH7MQP8AUSrn0f6Wvq43smc0zxHsAb1kZ2OyjtGsG3BbIV4TeEa7jZdxb0/nJ4xyZcEJEq3lYCEIQAhCEAIQhAV/TyXLhtSf3RH4iG/NZ/oi21K3jmP8yuvSbLlwyb7xib3yN/JU7RoWpI/Zv8VNgvqPP0Ij1r+XqVrSx96p/AMH8oVXxH1HcirDpG69VL7du4AfJV+v9R3slXSWKCXL0KPOa7fP1Pbomd+sVA304PdI381o1Ps9/wA1mnRO79bm40rvhJGtKp/mfFcPH+tl0R2H9hdSz4efRN9/iVXdMqwtiPAKwYefQt/i8SqxpxHeF/slcnCK+nyz/k/iW1twT5FHw4jKXdpcb605MiZ6Nlr3BrgS0yAGxsdY3rRqLRmj2mHNq+vI9w94uupVFzbLme06dtTimnw7ihGYb16wQSP1MjlkP3I3v8ArXj+M9SWx08cEJBeXvjgiDyLjI0Eg21XULLpBVuFnVVRbcJXNHc2ywkoReCXRrV68FUikk/F/t6nEeile/ZSTgb3t6sd7yEjtBqz67qOAfvquEfBtym8krnes5z/be53iV55BuHcEVSK4I9nbV6naml0X7gcP6lzm9ZFMRbz4bmPZsBIF0t0IC0yeXkm04bkVEEiUJF4ZiLkropFkDlTWhc2TEKc75Mh/jaW+JChV70FR1c0T/sTRO7nBZReGmRriG/SlHxTPocJVy0rpXR80BCEIAQhCAEIQgKP0uzWw+32p4h3BzvkoHBo7QRj7rfAKR6Zpf1aFv2pye5h/9k0oxaNvAD4Kbj6iK5siR+3k+SKBi77zyHfI/wASoeu9U+yVJVLrucd7nHvKjq0eaeRV9JfV45HP03mpnmefRUf16Qb6WX+thWmQdvNZh0W/9+7/AE8/+0rToe3mVwv/ALX+H1Oz/seZZcP+hHN3ioHSxt4nj7p8FO4afQjm7xUTpAy7HciuSbxfT/E/iW1v2F0Mq0bltJyfGfjZa02QhnuWO4U60rxuDv5XBa7A68YPAeAXZQ0bNd57UIPqveVTGievdftDSPe0fO6YqRx1vpRxY34EqOVdU7TOxs3m3g+SBCELAkghCEAIQhD0QpCF0VyUPDkhcu2HkuyuVkeM+g8IqOsgif8Abijd3tBTxV/QOoz4dTntEeU82Et+SsCuovMUz5jWhuVJR8G/iCEIWRqBCEIAQhCAzLpkfd1Ize+U/GMLgOszk0nuC8ulh+aupGbmX/FJ/wDKK19oXndE/wDpVhj6umv5xISft1H/ADgZ4Uzq/VPIqWw/Cpp35IY3yv3NF7DeTsA4lS1R0Z1xFs1I19vUdUsEl91tl/erqrVhFNNlFb0pye9FFJ6MTbEucNQP5b/JadGdvMqg6JaN1dFizWVUEkLnRVGXMBleMh1scNTtnYVfmbTzK4aX9d/r6nZL7DzLLhX0I9p3yTDGW3aeSf4R9D/E75JrirdXeuQr6XtT8TLW17C6GLRty1bm7zIO8XWrYNJmgYd7G+Cy3EG5a88ZR8dS0jRh96duvYCO4kLsoPOHyRjca0Fyk/eiM0gb5zT91w7j/dRSmtIR6vtOHwCjY6CVxAEUpLvVtG835alDqp77Oo2bNfRYZf8AMjddRxOcbNa5x+6CT8E8q8Cqom5pKedjRtc6NwA5lXGHCa+OKlgoM0JnAmravJG5rGuGqIZwb2HZbbbZcrKhburLdenUxvtowtaamvay8LDKHJE5ps5rmnc4Fp7iuFctKMAr6uoY5kOSnhiEbZaqaOOWosbmVzdouewgcgo86ETD156FntVTfySVvNPEVk8obVoTpqU5KL8MldSKxu0LkjDnVc0FHCxxbnldfrCNfo2jW5ecGD4fK4MgxaB8rtTGyQyQNc7saHONrpG1rSWVFmc9q2kJbrmveyOoMGqJ79TDJLl2ljbgHcTsTaro3xPLJGOY9u1rhYi6nNM6gUFCKNlTI2tM8c8giEkYEb43MLM49YXAKd01HT4wA+CeZtXT09IycSsaIXAXa94O0kecdvYN6lOwmqKqd/gVkduw+kODxudz1KiVI6OYN5VUtiz5A4OJda5Aa0uNhv1KS/SGGse6KnoKvFHRfSyte9rLjaWBgOrUdZHeprQSKhqKls1IZYXwh7aimnN3sD2lgex3aA46/kvPoNWOJSWneZ1duUJRlGnlPDw8d/d/ME1oHjtCKR7aeaSaOneC90sZiI64ktAHaL3VyglDmgjYViGhUbo6bFWHUY3UjTzbPK0+C17Rp96ZnJWNWnGnLdjwOOlOVSTnLiyVQhC1mIIQhACQpUhQGR9Ij82MQt+zFEPeS9yl67BmPDqYVdKKp8Za2EvvJmy5spHZqUFpe/Njh+42McrR3/3Kxvw+hOL087hUitqYnTRAPZ1A6qLqy06r3LVY1HuqHKOfUhUkpb6fe2VnG5JoXw4TQnq55gw1srSWvdI8Zi3MNYY1oubdlhzhZcMwBkxpn1de6cOyPqWsi8lbLexuD5xbfVfXzU9Cer0qfnNutzCJx7DJTjIR3ZVmpw1zHSMe0iRj3seCPODgbEd62xUptJPis9WKk1QiklpwNI0eqZoKw4VWvErTfyOV13OhkLCY3xuOsNc24tfUdXaVJVtbhdLPJBO+r62CLrJXZYhE/Uw5I/rFxztsOevUoPSOJ/6Vwpg1VDIMNbLfWWvEl/O5AElPNIsLjk0oiZKAY5epeQRcOLYnlrSO0ZowPeosqFOc1Uktd3u5ExTe7gncB0ro5KSed0E1JBTObfO8yPmDxqy8SQBq3qOg0znmb1rMDfJRAm7xITKWg+c5ot51tezvUZpli9RVYO97z9FijmOa0BojiDXCJursBIGvtVgw+Cqknw2Smc/yIUkA8wnqm2FpmyAar21a+0KDO3toJ1vmk3J9TZGc+zvYInR2SgxaSoY+hgp2wBkscsWYTlrX3Jc632Rs4r0wPGsTrc7cKho6Kkhdla6VoLnX1jMcrruIsdTe3amnR9XRMxfEDGAYerq3sDdhYybMAOFk/wBGK7EcYEkpr3UVPHIGNhpGM60AgHWTrAsRrN7kOsBZT5UoQbaSSwuPd5GPzkmsNs9cCxOaornUOJQwGppy2aOWFoaSWZH5XW1Oa5pHYNuxMzpFik2J1dHFVCKMPmtI9rLUlPG7M57bDWcpDRff70x0fghptJBHHO6ZmV7HSSyCRzpHQXfmdvzX8E7ZDbSOtjH+PS1DRzfBG+/eHd69cIxbkl93PA835SSi3ohjU4pV4fLTTsxGTEaKsJB60vcyRrXBsjcrybajqItsUp0mA01VhzYnPjiY6wa17g2zJmEAgHXqNlVMWZ/0GgP7Oqq28rlx+StXTPLeKhl7czz2bXNif8kpNT3Jvi8mVSLhKUO5MfY7huG4his0UrcQE1NG0TvY6GOkjja3OHlxu4XD7bOxUjCtGqSqrJZI88OFUfnTSyuLnPY3iRqc8jUBsHFWTpWxsQF1PA0sfXiOetkGt0jMojZEPu+ZrHu7SmUeP4YaFlG2hxOaJrg+XKGwioltre8scSdewbBYbkp/Oxp5WrfDkjx7jkvAnNLWYfUyUtdW1T4qd0TXRUj4XGWUXLnEhpJAddt9XZt1qsaf19HNTMdSYbLTMZI0GodTimY4EOtGLeubi9z9lS2ktFUiqosShoZZ6dtNB6BzS98BYHARvABItmBBsdYXrpRUYritMWRYbLTwscJXde89bM8XAZGHBu8nVu29iyp+zutv34x5GD1zgc6eSCbCnPcxheymwqUSZR1jutcQ9pdttq2cV7QYlL+hPMdb/ot2gAZszHGOWS+3U0jldEULpMG8lrGx4fUStZT0xncGdcIAHxl32dece/iuNF5aqggLMQdQeQQU8wbkkZJO/Oc3VCx84G5FrblpbShjK0efIzw29ER3R5XYqyhAo6SidCZJLyTTZXPkvY5gHA6gABwsn2A4BWtxkVM8mGwSyB3WwQVB6yRroyLtjNySSA4m/YSovCKd8Je7CcYo46eYhxhq3tZJEdzmyNOsbMwte3bZc0eO0eH1JqZ6tuKYjK5rXOg86GniJAe4P2Odk1AC26wWU6sPakmtfzPY0pt7uGWOfReaEYq7K0sq5YZYA17S4sY8vkJbtFsxVy0Y/wC2ZyCzDDKvC4K2epirXzy1LKkMgbSvZbrTmsXu3LQtB3P8maHdgUaclJ5TyeOEoaSWCxoQhYHgIQhACQpUhQGK4y/NjdQfsuI7mMCkdJ6/qcYwp17AQwtdfZlle6M/1fBRDn5sVqnfvpfg+3yUxpTg4qZKKcVlDB5NG1sgqajqX5mSB4DRY32HdtVpUwpxT/x9CHbv2W+b+I0x6kbiE7445mwYth80kUed3VishjeTE5juyQC3/Fren6SxjOHSYHBNVssBUOpruLhqDy4HLfiDbkqZpRWRT4lVSROD4nzXY4bHWa0FwPMFNKiuqwLNrKsNtYAVU4AG6wdZZwoSdNNYfU0O8hGbhJFwDjQTuq8QmZLi9QHCkp2Oa90TnNLeuly6mgN1AD4nZNT0HX19HiHlNI2KKCn8oEkwZLnYHZwG7/OWMaIwZsUgDiXZpiHEm5Pmu1lahVYRG91iBq4KkqXc43O54ot4QUqe+iV0Xmp5IMRM93ULpZnyANc5xjc9xY9oGsECxv8AkmeAaIU8sRNPjk8dC5zusiJELxY6w8F4AuO3Lr1alO6LUogif1YabmzmuF2vaRra4doVexTCcMa8udhMt7m4iq5GRE+z2DgN60W+0qFOc6M5NNPqeujJpSSPDROSngxOunpwHUFJSTayQWODWxgDMduZzH6+3aoqlfgcx6yN2K0ucZpIYhGWtv8AVa/ba99qbaY49K6l8mp6ZlDRl7TIxhLnzEHUZXnW7YNXALz0FhbdoIBvG4fhd/dTJXu+96m9OBvpWjlGTl3LJMSyYKQ0/o+uZ1AOXJM289jfNJc7b7l6VPSPE6d1TFhYbWOaWtmfVSOygsyA9WBlPm9ilayjZlIsNbT2cFUQwbgola7qLTJabM2bSuVJy7j3wPSGSCk6h9LSVUYkMjG1UZkax7hYkC/PvTs9IOIuJzxUT2XBijfTh7ILNDbR3NwLDtKj0KIrma0yX8tkW8nlokD0hYuST1kF+z9WiJaNwuNi8Xaa4y7/AM17eDYoGgcvMTVC8dxPxPVsm2X3ThmKYj1plNdUiVwALhK4XA2Cw1W1nVZeNVPWSvDpaupe5pu0umk80/d16vcnKFh89PxNy2fbr7ownw90js0skkp3yPdIe9xXBwSO97DuCkkixdST7zarWjHRRGbsNZa1kkeHMHYnhXJKbzNnzMOOCS0Qp2eX0+YCxlDT/EC3xIW708LWizRYLAMJnyVETvszRHueF9BBT7R5i0clt+CVWEl3r4P9zpCEKYc6CEIQAkKVJZAYxHo/Vx1dRI+mqMjppC1wic8OBe4gjLfsso7SfDpJcnoZ7DPfNDI22wDaOC3iyLKYrr2t5xIcrXMHBSwfMzKHJ9UjmCF5z7F9MvpmHaxp5tBTGp0bpJPXpqd3OJl+8BS1tJYxu+8hPZjzne9x8uaJasVp/wDUt8CtaePSFW6v6PcNYDNHSxxzRAvjczM2zxsNrqpy/SLlrlp3sGvB/E6G3i1QkmT2BjzHcx4L3qogb3AK8MC9V3NvgU7mG1cftPS9n5fBFhb9lFA06px1DrAatfxVb0MktIz2pB3i6uWmEV4H8iqNovJaRvCVv8wsui2bLNFdSeo53l4xfwNFqexU14sSNxPirjOdQVSrG2kePvFTblcCRsKWs49DxQhCiHSghCEAJLpUIASFKkQCOXBXZXBWSDAOtr3EHu1r6JpZMzGu+01p7wCvnU7PcVv2jk2akgdvgh/oCm2j1aOW+UEfZpy6+hJISBKp5ygIQhACEIQAhCS6AVC5L1wZUB54kPRP/wAt3gstqD6RadWyXjePuO8CswrQesCqbl4u6fRk2j9lIn8B9V3NvgU9nTDR31X82+CfzLktpv8A7k/L4Il0OyisaRsvG7kVm2EOyycnMPc5ahjTLsdyWYRMs938XwN1d7Ml9W0WlJZmjR3eqqvijbSu9x7wFZonXjHK6r2Mt9LzaPEhXNyvZNexXu3DjyGCEIUA6wEIQgBFkIQAuV0uUAhXJSkpxQ4bNMbRRPkP3W+aObjqCzSb4GE5xgsyeENVuehEmbD6c/uQO4kfJUTB+jB7rGomEY+xFZ7/AHuOoe660rCqBkETIowRHG2zbm5txPaVPtqcottnI7ZvaNeKhTeWn5D5CRKphzgIQhACEJCgAleb3Lty8JHIDmSRN5KledRKo2apQDyWpuCL7QR3qtVGA3N+sb+Ep3LVJrJWLRUt4VJKUuK4GyFWUE0u8cYbD1TXBzmuJcCMoIsLcV3NVtURPXKPqMQ4qG9lW0puc45fNsz+kT7iSrZ43Cxv32VYxSiphG/q4mh9rh13F178Sipr1Fz1l+3bqUqFtSpxahFI2UrmoqkW5PiviWbDH3gb7DfAfkojHG+c07wR3H+6f4DJeBvAEdxITTHNjfaPh/Za62tLJc7P9i+xzZEIQhVx2IXQkCVACAumxEp1DQ323PwC3QoTnwRW3G1LahpKWX4LUZAXNgCTwF0+psGkf6xDBx1u7gpOlpLbABy1KUp6RTIWiXaZz9xt6pLSlHHN6v8AQb4bo9A0gub1h+/rH4dittDqAAsAOwAAD3BR9LSqYpIFKjBR4Ioq1epWeakmySplIRppTsTyMLI0nqEqQJUAIQhACQpUIDhybSp0QvB7EBF1IUXUtU7NCmEtMgIGZpTGa6npqRR9RSICvVDlHTuKnqijKYS0R3ICvzgpjIwqySYcdyZyYadyA9cCqLRkbnu+OsLzxOXM0cHfJeDaeRhOUgZjcgtuLpG08ztTi233WkG/vKiShJw3cF/RuKKuVX3tM5GyVrCdgUjDhvD5p/Dhp3LVC0f3mTrj5QRWlGOeb/QhmUZ/4TqGg4KdhwvgpCDCeClwowhwRQXG0Li47ctPBaIr8GGcFJU2Fncp+nwoblIwYbwW0gkHTYXwUnBh3BS8VCncdKgI2ChT6KmsnTYV6NjQHEbF7tCGtXSAQJUIQAhCEAIQhAC4c1doQDd0a8H06fELksQEXJSplNRKedGvF0CArMuHcE3dhfBWh1IufIuCAqr8I4JrNhPBXM0Y3JvJQ8EBR5MJ4JG4VwVvkoAuW4egK5DhfBSEGF8FNx0ATuOkQETDho3J9DQ8FIspwvZsQQDNlIF7thTgRroNQHm2JdCNdoQAAlQhACEIQAhCEAIQhACEIQAhCEAJChCAQrlCEAIQhAIuShCA5ShCEB21dJEIDoJUIQCoQhAIlQhACEIQAhCEAIQhACEIQH//2Q=="/>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74" name="Shape 374" descr="http://www.enteratedeesto.com/uploads/2009/11/organizate1.jpg"/>
          <p:cNvPicPr preferRelativeResize="0"/>
          <p:nvPr/>
        </p:nvPicPr>
        <p:blipFill rotWithShape="1">
          <a:blip r:embed="rId4">
            <a:alphaModFix/>
          </a:blip>
          <a:srcRect/>
          <a:stretch/>
        </p:blipFill>
        <p:spPr>
          <a:xfrm>
            <a:off x="5984488" y="2371724"/>
            <a:ext cx="3038475" cy="3038476"/>
          </a:xfrm>
          <a:prstGeom prst="rect">
            <a:avLst/>
          </a:prstGeom>
          <a:noFill/>
          <a:ln>
            <a:noFill/>
          </a:ln>
        </p:spPr>
      </p:pic>
      <p:sp>
        <p:nvSpPr>
          <p:cNvPr id="375" name="Shape 375"/>
          <p:cNvSpPr txBox="1"/>
          <p:nvPr/>
        </p:nvSpPr>
        <p:spPr>
          <a:xfrm>
            <a:off x="4114800" y="5181600"/>
            <a:ext cx="761999"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a:solidFill>
                  <a:srgbClr val="FF0000"/>
                </a:solidFill>
                <a:latin typeface="Arial"/>
                <a:ea typeface="Arial"/>
                <a:cs typeface="Arial"/>
                <a:sym typeface="Arial"/>
              </a:rPr>
              <a:t>CV</a:t>
            </a:r>
          </a:p>
        </p:txBody>
      </p:sp>
      <p:sp>
        <p:nvSpPr>
          <p:cNvPr id="376" name="Shape 376"/>
          <p:cNvSpPr txBox="1"/>
          <p:nvPr/>
        </p:nvSpPr>
        <p:spPr>
          <a:xfrm>
            <a:off x="4114800" y="5562600"/>
            <a:ext cx="1869688"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a:solidFill>
                  <a:srgbClr val="FF0000"/>
                </a:solidFill>
                <a:latin typeface="Arial"/>
                <a:ea typeface="Arial"/>
                <a:cs typeface="Arial"/>
                <a:sym typeface="Arial"/>
              </a:rPr>
              <a:t>Transcript</a:t>
            </a:r>
          </a:p>
        </p:txBody>
      </p:sp>
      <p:cxnSp>
        <p:nvCxnSpPr>
          <p:cNvPr id="377" name="Shape 377"/>
          <p:cNvCxnSpPr/>
          <p:nvPr/>
        </p:nvCxnSpPr>
        <p:spPr>
          <a:xfrm>
            <a:off x="3505200" y="5410200"/>
            <a:ext cx="609599" cy="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cxnSp>
        <p:nvCxnSpPr>
          <p:cNvPr id="378" name="Shape 378"/>
          <p:cNvCxnSpPr/>
          <p:nvPr/>
        </p:nvCxnSpPr>
        <p:spPr>
          <a:xfrm>
            <a:off x="3505200" y="5791200"/>
            <a:ext cx="609599" cy="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cxnSp>
        <p:nvCxnSpPr>
          <p:cNvPr id="379" name="Shape 379"/>
          <p:cNvCxnSpPr/>
          <p:nvPr/>
        </p:nvCxnSpPr>
        <p:spPr>
          <a:xfrm>
            <a:off x="3505200" y="3507432"/>
            <a:ext cx="609599" cy="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380" name="Shape 380"/>
          <p:cNvSpPr txBox="1"/>
          <p:nvPr/>
        </p:nvSpPr>
        <p:spPr>
          <a:xfrm>
            <a:off x="4119819" y="3276600"/>
            <a:ext cx="2124570"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a:solidFill>
                  <a:srgbClr val="FF0000"/>
                </a:solidFill>
                <a:latin typeface="Arial"/>
                <a:ea typeface="Arial"/>
                <a:cs typeface="Arial"/>
                <a:sym typeface="Arial"/>
              </a:rPr>
              <a:t>GRE Scores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Shape 386"/>
          <p:cNvPicPr preferRelativeResize="0"/>
          <p:nvPr/>
        </p:nvPicPr>
        <p:blipFill rotWithShape="1">
          <a:blip r:embed="rId3">
            <a:alphaModFix/>
          </a:blip>
          <a:srcRect t="3125" r="63103" b="9375"/>
          <a:stretch/>
        </p:blipFill>
        <p:spPr>
          <a:xfrm>
            <a:off x="-16008" y="406923"/>
            <a:ext cx="4800600" cy="6400799"/>
          </a:xfrm>
          <a:prstGeom prst="rect">
            <a:avLst/>
          </a:prstGeom>
          <a:noFill/>
          <a:ln>
            <a:noFill/>
          </a:ln>
        </p:spPr>
      </p:pic>
      <p:sp>
        <p:nvSpPr>
          <p:cNvPr id="387" name="Shape 387"/>
          <p:cNvSpPr txBox="1"/>
          <p:nvPr/>
        </p:nvSpPr>
        <p:spPr>
          <a:xfrm>
            <a:off x="4114799" y="5179368"/>
            <a:ext cx="814040"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a:solidFill>
                  <a:srgbClr val="FF0000"/>
                </a:solidFill>
                <a:latin typeface="Arial"/>
                <a:ea typeface="Arial"/>
                <a:cs typeface="Arial"/>
                <a:sym typeface="Arial"/>
              </a:rPr>
              <a:t>CV</a:t>
            </a:r>
          </a:p>
        </p:txBody>
      </p:sp>
      <p:sp>
        <p:nvSpPr>
          <p:cNvPr id="388" name="Shape 388"/>
          <p:cNvSpPr txBox="1"/>
          <p:nvPr/>
        </p:nvSpPr>
        <p:spPr>
          <a:xfrm>
            <a:off x="4114799" y="5562600"/>
            <a:ext cx="1847385"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a:solidFill>
                  <a:srgbClr val="FF0000"/>
                </a:solidFill>
                <a:latin typeface="Arial"/>
                <a:ea typeface="Arial"/>
                <a:cs typeface="Arial"/>
                <a:sym typeface="Arial"/>
              </a:rPr>
              <a:t>Transcript</a:t>
            </a:r>
          </a:p>
        </p:txBody>
      </p:sp>
      <p:cxnSp>
        <p:nvCxnSpPr>
          <p:cNvPr id="389" name="Shape 389"/>
          <p:cNvCxnSpPr/>
          <p:nvPr/>
        </p:nvCxnSpPr>
        <p:spPr>
          <a:xfrm>
            <a:off x="3505200" y="5410200"/>
            <a:ext cx="609599" cy="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cxnSp>
        <p:nvCxnSpPr>
          <p:cNvPr id="390" name="Shape 390"/>
          <p:cNvCxnSpPr/>
          <p:nvPr/>
        </p:nvCxnSpPr>
        <p:spPr>
          <a:xfrm>
            <a:off x="3505200" y="5791200"/>
            <a:ext cx="609599" cy="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cxnSp>
        <p:nvCxnSpPr>
          <p:cNvPr id="391" name="Shape 391"/>
          <p:cNvCxnSpPr/>
          <p:nvPr/>
        </p:nvCxnSpPr>
        <p:spPr>
          <a:xfrm>
            <a:off x="3505200" y="3507432"/>
            <a:ext cx="609599" cy="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392" name="Shape 392" descr="data:image/jpeg;base64,/9j/4AAQSkZJRgABAQAAAQABAAD/2wCEAAkGBhQSERQUEhQWFRQSFxcZFxgYFxgXGhYXHR0XGBgYGxwYHCYgGh8jGRgXIDEgJCcpLC0sFh4xNTAqNSYrLCkBCQoKDgwOFA8PFDUcFxwpLykpLTUtNSkpNSkpKSksKikvLDUwKjEpLCkpKiosKik1KSopKSkpKSkuKSwpLCkpKf/AABEIANcA6gMBIgACEQEDEQH/xAAcAAACAwEBAQEAAAAAAAAAAAAABgQFBwMCAQj/xABNEAACAQMCBAMEBgYHAwoHAAABAgMABBEFIQYSMUETUWEiMnGBBxRCUpGhI2JygrHBFSQzQ1OSojRj8ERUc4OEk6PD0eEWF5Sys9Li/8QAGQEBAQEBAQEAAAAAAAAAAAAAAAEDAgUE/8QAHREBAQEAAgMBAQAAAAAAAAAAAAECAxESITEEYf/aAAwDAQACEQMRAD8A3GiiigKKKKAooooCiiigKKKKAoqFq988UTPHC87gezGhUMx6dWIAHmfyNYPqv036kJnUxxQ8pKmMo3MhB3BJYHP4fCg1rVON0tb9LW5wiTorQybgBslWR87DcZDdN9/Opa6+sEjpO4VAxw7HHLncBie3rX5w4s4xe/8ADaROV4+YZDFgc4P2tx08zXMcQzXDATyM/KqhcnoFAAH4Ab+lVH6CvfpY0+M4EpkP6iMR+JAH4Zr7Y/SNDMf0fK3pz4b8CM/lWBV8q9J2/TVtxHE3UlD+t0/EbVZq2dxWB6Dx2I1VJUOF6OrMx+JDkk/I/KtN0jiwlVbmEsbdCOuPQ/yNRezhRXOCYOoZTkHoa6VFFFFc551RWdyFVQSxJAAA3JJPQAUHSiosmpxgIeYESEchG/NnoRjtuN/WpVAUUUUBRRRQFFFFAUUUUBRRRQFFFFAUUUUBRVbpmvxXDTrESWtpDFICCPbADYGeo36+hqVp934savjGe3XG+KD5qN+kETyyHlSJWZj5KBk1+TuK+IWvruW5cY8Q+yv3UGyL6kKBv51u3066iY9LKKcePLGh/ZHNIR/oFfnOgKt9OgAUHu38PKqirfS3ymPI/wDvXUSplFFFVyKc+CJpY8DHPBKcZU83hyduYdVz0ORjoaTKn6LrL20odenR1+8vl8fI+dRX6C4cBAPKwaM/Io3kR6+nlV5SLompcro6n2Hxn1U9/wA8085qV0DWUfSDrD6i1zaWzEW1lFJLdyDo8iKzJAD39sDPwP3d2PiTiWW4law045n6Tz/YtFOxyR1lxnCjoevSveq6FDp+i3UUIwq202SfedyjAux7sSf4AbCoKjhy7Z4LMk9IrcD0AVBWk1kmlan4VpG0amY28CMwX3ByICed/dXp0yW8gaerPXHlaJAOVjymQjbcDLBRk4GQe52qhhor4K+1AUUUUBRRRQFFFFAUUUUBRRRQFFFFBl78QDTdduVkHLbXiQSO/aKUgxq7eSsylSfMim2w1QQyvG3uFyQfu5/kRiqniCyQ6zbCVVeO9s7iB1YZDcjLKAR8CapNT4fuNLy0Ye6sR296a2X/AM2MD5gfjQdvp/i5tNiYdFuEPyKSD+dfn2tz4muvr2lyxwETKwV48ZYhkIbA8tgwwfOsMIpLPkLKKu9B0a5kBaK3lkTuyqSNvI9/gKnfR7w0l1cZmKiCL2m5mC85+ym579T6D1rdIJowAqMmFGAFK4A7AAHavn5efwvUndbcfD5zu30wVlIJBGCNiDsQfI+VBGOta5xfwct0pdAFnA2PQOB9lv5N2+FcdM4cjutPhS4Qq8asnN0dCrMp3+XQ7Un6s9S9F/Pe7GU12srbxHVOYKWOAT0z2B8snbPrTCOFI47kwTzIEkU+FMGXAZd8OCdsjIwe+MGqLUdPMLlSysAThkYMrAHGQRW+eTOvjG4s+tP4FiLw+BL7EsRaPfzHtKD6FSAD8KZtee7mW3tbeQQPMrmeU5MkcaFEPhj77FsBu25FLPDV40tvFMRh2GC33mQlc5+Iz86buHLnx7u6m7RiGBfiq+NJj96YD9yuqkWXD3DsNlCsNuvKo3J6s7d3durMfOl76XLsjTmhX3ruWG3X99hzf6Vb8adazzjiXx9Y0m1HRHe5cfsAlD+KP+NRV1xqAlpHAowJZIowPJFPO3+iMj50cLxZlZvur+Z/4NReLJee6iT/AAY2Y/tOQo/JT/mq54XgxGW++35Db+OaC6ooooCiiigKKKKAooooCiiigKKKKAorzI+ATgnAJwNyfQDuaSIPpOM0Qkt9Pv5Fb3GEKFTvg7iTsQR8RQdvpAHJPplx/hXqIfRZlaM/ninKsf8ApB44lksmWayuLfDxvHJJEVUSI4kAzzHBIVgM1rtvMHRWHRgCPgRkUCHBCsc11EoCiO4Y4AwMSKko6f8ASEfKs/4s+jSW4u3lgMaJIATzEj2+jbAHrjOfU0/68pj1OUKcCeCKTcZBZGeNvL7JjrrA225yR8O+/b5j5V5fLnk4d65J8r0OO45czF+wu8I8JW8UQhmhhkmjzzsyK5bJyrKWXPKRt6EEdRU/Vv6Lgmit54YhJOFKhbZWADHlXJA8/LOKsLmwSQqWyGX3XUlXXPXDDffuOhxuDXr6hPsBdyYX3SYoC6+fK5j2+OK44eXOrbt3y8dkkwrbjRBDdpBayNAOVnmWPDIFGBGeWQMELMT7oGQG8q9aNp8MsDSXYEkkXiG4MgMnIyZLBUOQoxgqFAyCD3q5stPWIHlySx5ndiWd26czMdyf4dBgVyuNKBk8VHeGXAHPGQCwHQOrAq4HbIyOxFXznfv4njev6rOH4dNvInktYIiImCuGt0QgncY2INVM/DNvO8ypEiBDKOdEVSJCw5RsBnlCHI/Xx54YprFwh8W4laNcsUQRwKfPPgqGJP7VfGsvBtwF28JQWUYwR1cD8WI9QPWu7qXU8L1O3Oc2ZvlO0f6NtPzYXEMvstBO+/l7CNn4EfkaYPo0gxp8UhGGuWknP/WOWX/RyD5Usa1ftDa3Ph+9PGYhju8mIoz6kFh+daRp1mIYo4l92JFQfBQFH8K9N57uazDQJfrXE15J1WzgES+jZUH/AFeLWl3dyI0Z2OFRSxPoBk/kKyr6L2aLTr3UH/tbuWRlJ74JVP8AxXagtDc+LNPL1Dysq/sx/oxj48pPzp+sLfkjRfIDPx7/AJ5rPdBeNJ7e2Oc43OPZHIpfDHoCwVjjyBOwxT1p+piV3C+6mMHzznP8KosKKKKgKKKKAooooCiiigKKKKAooooCk7h8fU9QuLM7RXPNdW3kCSBcRD4OQ4Hk5pqvZmSN2RPEZVYqmcc5AyFyemTtms14h4pe6sra+htZvFt3EyNHyyqpBKTQyYIkUFOZSSmMgb0D1xbpguLK5iwD4kMgGwPtcp5T8Q2DXDgK98bTbN/OCIH4qoU/mDVnpepJcQxzRnmjlUMp8wRn8e1LX0X+xaSQHraXNzD8hIWX/S4oOX0g2/LNZXHYO8D/AAmUFT/3kaD96osKnJI3wCSPNe+Ph1+HNTXxNo/1q1lhBwzLlD92RSHjb5OqmlDR9R/s5cYOxZe6no6H1B5l+Vc7xN5ua6xq41LEsGuGt8RRWqK0vMTIeVERS7u2M8qgfzq9vtD+3Bgqd+Tp13yhOw/ZO3kRVKNQjV+V2RWQnZiAynv1rx7w64te53HqTlzyZ9XqqmLWNRf21so0jPRZZ+WUj4BSqn0NXem6iJlPssjocPG3vI3XBxsQRuGGQR0ok1eFRkyxgftr/DOagPfCV+aL2cDlMvflO+AvXruCw23wDk1pnju/Uz0z1uY92u2pS+I3hj3VIL48+qpt3zhj8F89vnE2hX/1FzbMryMpBRl/ScpG4VgcFsZ6j55pk4f0WJUVweY74ODgHO533Jznc1eV6GeHOcyWd9Pi1y6tt7YHwHrr3s1pZzBvFhuFkZj9qKJXkAbP2hIqD1z6b74KTtJ4bhTWbq5jXBEEavjoZZGZ3PoeRIyf2/WnKtmRR+lbUzDpVzy+/KohUdyZCEx/lLVEXQgsVhpgJURx+LMVIBAjAAO4I9q4cN39w1742i+sX2m2nVRK91IP1YR7GfQu4Fe9L1dA2o6hKf0UbGJD/urcHmx+1M0vxwKCs1m3jW8jghGEtI3dzkktNOQBzE7lvDRjv2de2BTfw1a8sXMernPy6D+Z+dZ1pz3CRieeBw13OrSFyIzzSMFCIpy7eHGB1AGIycmtB0XU3lfAULGi9OvkBv8AjQXdFFFAUUUUBRRRQIVlrGq3gl8EWVv4UskTB/GkdWQ43wAu4IYHyYUTaXrY3E9pL6fpof4ZFWyJ9X1Q42S/h5sf7+DAJ+LQuv8A3NM9Bm8mu6rb7z2czL3aB0uB/lOG/Ku2n/StEzcjuqv9yVWgf4e3gVoVRb7TIpl5Zo0kXydVcfgwNUQLbiiJsc2Vz36j8RVrBcK4ypBHmKz3ifgkWKNdaepURjmmtgSY5Ix7xRTnkdRuMbHGMVBOrXbBTYtEkcsYbxnJPXoFUA4IG/MQQM9DUGhX2shX8KIeLMRnkBwEB6NI2DyL5bEnB5QcHCFDLPp968PMvg6i7SIyryolyP7ZFBJ5Qww2SeqnGKuLDiAWMfJd2r2yk5NwrG5idjt4kkoHOGO3tSKPjVpxPoKX9iUiYZwslvIpBCyLvG4I6jsT5MaBd4T1IWd41oT/AFa6ZntifsS9ZYfQN76jzLCrXh8eBqt/AelysV1H+HhSj/MoP7wpOT+vWmGzFPG2DjZoLmM9R5Ybf4Graz4i8eTT7twEmgmezu1G3KZQAD+yZFRh6MfI0Gl0h8QWf1e5J6RXJLg9AswGZF9OZR4g9RJ6U+VW8Q6DHeW8kEo9mQdR1VuquvkQcGgzLVvpnFpH4UMXisCQHbIT4D7341kGraybieSZwQ0rl2CtgAnc4GNhUviLh6aykmt5x7UbIQ2+JFPModc9QR+GCOoqiqo7+OPJv8//APNOP0f8ULAzpJ7MRHMSfaOeg3wP+DSPUphzBVT5r3Ldz+t/LyoP0nw/xEqrkHxI2xgq2cdc4/LbamOTXYRE8hcBY1LN5hQMnbr0r8m2Orz25/RyOhHbJH5Vq/0WPc6m5a5wba3ZSTy48WQe0ieoBw5+CjoaK1fh20ZYeeQYlnYyyDurNjCfuIET9yrQ18Aqk421w2ljPMvvheWMecrnkjH+Yj8KgTZdcPPqeop7ThlsLIfecHBx5gzvn4RmpNvpIZrXSUPNFZLHNet2d888cR9ZJcyEfdUedL0l4tlHbRY8QaXGshTqZ9RuAfBjx3KqXkPlzCrUWE8ECafE+dR1ItNeTDfwUbaSQn0H6NB5g4xQfNU1u4v7xmtLZri2si0asskcatOR+kcc5AYKvsAjpzMftDErQeKLlJbi3kgSFofDLe2JTlwWAJUAZCgHv71N0UNvpljgDw4LWMk+ZA3J9WY/iWpE4bBdXnlIEl3IZZeU8wTmwFTbPuIFHxBqjR9Hnd4gznJbPbG2cCp1RLG8iYBY2BwMAd8D0O9S6gKKKKAooooFniQ/1/TPPxpx8vq8uf5UzUmcV6vFDqViZScRxXLqqqWd3bwokVFUEsxDPsO2T0BqQmpajcORHDHaIPtTZmk33HsRsEU47czetA10VQro13je+bPpBCF/DBP514YajFuDbXSjsQ9s/wAmBkQn5LQMDLnrWSaDb/V5bqz/AOazHwx/uZP0kePhkj5U/W3F8fMI7hHtZGOAswAVj5JKpMbn0DZ9KTuNlmg1eF7WISS3tu0SAnlUSxsGEj+iIxOBueUUF7qXFZiijtoUE97KCiRfZAGxklP2Y1HU98YFWXBXCgsLcx85d3YySH3U5294RoNo18gBXnhDhBLJGLMZbibBmmYe058h91B2UUxUGb8bad9SuheqMQXJWO6HZJOkU/z9xj8D3pa4vU24e4T3ZVEcy5xkg5hlH6yPj1wTWy39ik0bxSqGjkUqynoVOxFfnf6TIJ7RUspSWWNi0Up/vYcYTP66bqfke9Bv3DmrC6tIJx/fRo5x2JA5h8myPlVlWXfQXxBzWptH96EeJH+tE7HP+WTmH7y1qNAtcb8DQ6lD4cnsyJkxSgZZD/NTtlf4HevzZxRwncafMYrhMfccbpIv3lPf4dR3Ar9cVB1fRYbqMxXEayoezDOD5g9VPqMGg/Hte4JOVlPkQa1vjT6DBCsk9pOqxoCzJOccoG5xIBuP2h8zWQ1RuVvAl1HbqsMU08yjlDoGCgYDyOcZ5F79ySFG5rS+HdBjs7dIYhhVyScAczHdmIG257DYbAbAVnX0Ja9aGLwQWF2R7Rk+2qk4WMjYKuSeXY5ZjvmtYzUBWc/S3qyo9mj+5G0lzIPMQrhB85JFHxrRqxD6QpTe6tNapy5EUUTO2OWCJT9YuJiT0xlB8j6UEbgmQtzaldKXSGVjBGPeub6XA9kd+UBEXy5c9jWr8J6A0CyTXBDXd0eedhuF7JEn6ka+yPPc96o+B9EWYxXPIUtbZSlhGevJ0e6cffk3xnopJ6tVjxvxO8IFtbEfWp1JDdRBF0advh0UHq3oDQR76b+kb8Wy72tkyvcntLOPaig9Qhw7eoUdqv8AUOGLeYlmjAf/ABE/Rv8A50wT8DkUnaHxTb2kS2ljHJe3AyXWHDAMdy0sx9gEnOTk7k1Wa39I15Ef60hsgeiokMsn+Z5Tn4iLvQMl/wAPzQe0hM6DyAEyjzwuFk/dCnyDGu2kcVnAyfETpn7QI6g57juDvSTFx/byf2lzfn15pIh/4MQFNvCtlE5+twJNMJRylnmLhsHGSsgGWGMAnftQOVrdrIvMhBH8Pj5V2rnDEANlC56gAfyrpQFFFFBHfT4zIspRTKilVfA5lU4JUHqASBUiiigKKKKCs1+3lkiKQrES+zeNkqF7nlCkOfIHA7npg5jrltNFfWMNq6T3Fq5f6ugkKxI45XaSRmPhKR9kYHTCjvrV9EzRuqP4bMrBXwDyMRgNg7HB3x6Vj9lFeafObXTbmO9mLlp1NsAFJJy9xOJMhs9iSfTzB7PGcsLlbq1dQPtwt4y4+9yFVkx8Far7StahuVLwSLIBscHdT5Mp3U+hANKd3xPLHiPU7MqP8e2JmjH63LgSIPk1cpuGUuALm0mDH7E8DhZB+qSNmHmjZHpQP9LnHXBsepWxif2XX2opMZKP/NT0I7j1AqosOMp7Y8l+nOg/5RGhBX/pohuv7aZHoKdLS8SVFeNldHGVZSGDDzBGxoPzPoMt1o+pRmaNgYGIkQb80LbOV+8pHtAjbKjoc1+l7K9SWNZI2Do4DKwOQwPQik7j3UbVyLY20d5cgZCMPZgB6PI43jB+6PabsO4hcJ8DXVvFmC7aHnJYxmMSQknf2YmIMY9Q2T3zQaLmomp6rFbxtLPIsca9WY4HoPUnsBuaz3i3jS6s4n57/T/GAPLGkMhkZuwx4zBfiRikGw0PW9UmjuGMg5DzJJNiJE9UTH5qu/nQaJq0L6qD9YEkVp/dwglHk7iWbG6/qx9urb4AQuJPoriAQ2UpZ5JFiWNmDZY9cMvTlXLHPQKTVTx9rEqSG2ku3uXi2lKgRQh+6KibyEd2Y9cjHelfTtbmt3V4ZDGyPzqV29rBXOOh9kkY6EEg1hnHJ5d3TW6x11Mv0vo/0c2kVito8YkA9pn6MZdsyKw9pDtgYOwAFQ2g1HT/AOyJ1G2H2HIW6jHkr+7Nj9bDVw+jr6U4tQURS8sV0BunRZfNo8/mvUeo3p+rdkWdM+kG0uEco/LLH70Eg8OVT5FG3+YyKzfgbSf6Smmc58KeVpb2TGPEHMWhs0P3cAPIR5qvYZ0fjD6PrbUBmUFJlBCTIcOvlnswz2PyIrwXt9Hso4Y1LEezFGuPEnlO5PxJyzN0UemBQSuKeJVso1WNQ88vswQjbmI6k492NRgluwwBuRWbf/Dygvc6tdM6TPvHGGU3L/ZjAX23AGAEXCqPiTUm9v3jlDuv1nUbvZI1OAFGfYUn3IU3yx94gk755ZbX8WnOsswN/qcvsIseyxd/BgGDygZ3IBbu2M4oJ1pot9dII4VXSLIdEjVfrLjzPLtFn483nmqfUeA005i8GoWysxzy3oiDMev9qMP+VM8Gh6jejmvZ/qcTf8ntThyPKSY5PyTavr/Q/YD2okeOT73N4uT5kTh1P4UFNwhxPLcGRI/7WAgSCJxNGQc8rKy5VlOD6jpWjadOzxguvK2+QdvnvWf3GlT6dlvCV4epmtk5GX1kiXfAH2kLfAVfaPxdzKrEiSNhs6kHb5bGqGyiucFwrqGUgg+VdKgKKKKAooooFvj/AFqe0s2ntwjPG8fMHzgoXVW6HbqN+wyagxcaLOFaPMU8JKz20mzxk9mX7S7HDjY5Hwq91tIbiOa0eRA0sLcy8w5gjApz464B7+Ype0/QrfVrG3luE/TonIZY25JEkQmOTlde3OrHByPSgj8b8UXLwRw6fG5nuWKMy4HgoBlmDn2VJ6Bj0wTjIFc9D4Bu441ja6+qxDfw7QBSWPUvLIpeVvNjgHyxXK64Fv4f7G9hlQZP9ajKsAPN4uvxIrO7niq6+uBzdSCBAqSyWckzQpvyq36VOXHMQDsQe1Bqb372TKl5MLq0dgonfkElu5PKom5cAoc48QAEH3uua+6zwwIZDPas8LNuzx/wkBBSQb/aBPqOtLWgaL9TuobW+ZpbScH6p4jgxLI2eaN1X2SzZPITke0QMGmeO5bSj4UuX09to5DlmtR/hyd2iHZuqjY+yMgPdrrbOvLeRB+X++hDHA+80e7p8V5x58oqP/8ADMkR+saXOoEh5mTZ4ZvMlQQOb9dCG881Y6hpJQiWA5XZhynOO4Ix1GP+MV9050lYlSYJz1ZMBZT5uh9lz8RzeRFArJYXMcSW9vbq9yQZbq7lZkhV3ZixbPtyNt0wMADt0n6Zwdc3qeJqN7M8cmCkMJ+roUO45wgzuMHHNkZ3OejHxBHzRxQtgyXDrESoK+xgvNjckDwlcYyd2FXwFBRaLwLY2mDBbRqw+2Rzv/mfLfnU7XtQ+r2s83+DFI+/mqlh+YqwpX+k1iNKu8f4WD8Cyg/lmgxyH6L1YJJcXaxGQBnZ8AAsOZslmGdyaiTcC2hJW2uprxx2trV5B83LBPzrQ4uFo5LpZliillO3LOC8ZwNgM58M7bMAQO6mnzRNYjkzEEMMsQHPAwCsg6Ajl9lkPZ1yPgdhRgVt9EeoMQ0drImDlTJNFG3ocAkg/wAKf7HinVtNjH1+0e4gQbypIjyIB3Yr7wHmwHqxrVBQy561AnJ9J0DxBoobh3cewpiZQ2en6UZjVfNuY4369K42/DM8he5laOad0blwxCAdVhjyMonNjLdT1O+AImu8FSWjtPpyc8THmltMgDPd4CdlbzToe2DivvDXFasC0TZAOJI2BVkbuGU7o3/G9B5t+DLq1t2kiCXGo3TIs0ztyxxJuSFHXw1wByru23bYV+n8M3Wjytc+H/SMbgeK4XF1D15vDBJDISSeUYO+/nWk2GpJKMqdx1B6j/jzqS7AAk7AbmggaDr8F5CJbeQOh222KnurA7qw8jVjSDr1oqoNV0sh5AA0ixbpeRZw4ZV6uoyQ2OYEEb12l4g1O6/2O0FtEekt3jxCPNYVbb94/Kgd6UNe4K9pp7HljlO7xHaKc98gD9G/+8H7wPaKnDGqNu2pureQhgCj4DlJ/OvOoX+q2EfiyGC+hUjmAU28ygnGQRlCNx2FBH0PiAhmADRyRnEsL7Mp8mA2IPZxkHsaeNO1JZlyuxHUdx/x50jNqdrq5HgubXUYAQqyryyAdWjdc/pYj3AOR1GD18aVqrq7KwMVxDgSR5zjPQg/bjbs38CNg0iioWl6msy5GzD3h5f+1TaAooooM94z4Ygm1aye6jEkVxHLBuWUCVczR5KkZyviDFWvC1stpeXVnGoSJhHcwKOiqw8KVR6CSMN/1tWvFWjG5tysZCzRsssLH7M0Z5kJ9CRyn0Y1Qajq4ZLXUkBX6szR3KH3o4nISdW9YpVRz6IT3oOXHvFVzDMtnFbxOt3E3LJLIQuRkSqVA3wpU4B3yaqfo2s1lhnsLrBa3QwunaSJsFJB8sb9cimzj7QGu7TMP+0W7CaA/rrvy/B1yvzHlSHb6uqPbanGDyKOS4UdfAY4fI7tE+T8A1UdLO0I59JvR4ngAmBjsZrbII5T2ki2O24G/RaadF1kqy2N83OXH9XnOwuU6gN92ZR1H2sZHcV0470H6xFHcQNyzQEPFKN+U/ZPqpzgjuG9K52NvFqlkVdOR1bDx5IaCcYLKpG4GcOrDsQR5VB4axnsGxbsPBYkiNwTH68nLvEfQZXuFq30+zS5TnfkWTOSIiw5fLPMNz35sD8s1S2HEElvm31AGSIbC45clR5TqvQj/FUcp6nl6mxfTWTEts/OhGQVIbIPw2cfCg6m7QXcksrqsVjEI+d2AAkk5ZJCWbuI1h/ztXheOllOLS3nuf11URx/HnmK5HqoIqBofDdtJI73PNNM0jyBZfcRmO5jj90EDA5jlgFGDir/AFzWIrGDnK53CxxoPalkbZI1Hdif4E9qCCdc1Dtpyn/tcef/ALKX+L9dup7Se2axMbzIVB+tW7BTtuRzBvyqwg4Hku/0mpzyuz7/AFaKRooIh9z2CGkI7sTvUr/5U6Zj/ZE+PNJn8ebNB9sIIo5FfxgeU59xh+dWWoQW9wFPiKskeTHIrAPGx7qT2PdTkMNiDVBcfQ/Y9YjcQH/dXEg/Jywpeh0R4Lt0jvJp4YvZcShGzIRnlVgAfZGCT5tjsaDRNH1RnLRSgCeLHNy+7Ip92VM/ZbB235WBXJwCbWlK80k28C3SA+Nb5kYD7cXWWHHfKDI/XRD2ppgmDqrKQVYAgjoQRkH8KDpStxRwNHct48TG3u1G0yjPOPuyr0kX47jse1NNfCaDMtM1WRJmhmXwbqHcqDlXXoJIyfeQ/iOhp90jVRMu+zD3h/MelJP0k6zZPCHjuoPrlqS8IEiszEY8SEhc7OuVwe+D2rhoY1G5KyW0QtIiNpbgczsp7rCp8t8uQOlBcX30ZW/M7x3V3aozFykM/hxKx94hcYXJ38qpXtbSM8q65fMV+ylws2PiFjbHzpmt/o9hYh7x5b2TznbMYP6sK4jUfI/GmS3tUjULGqoo6BQFA+Q2oEWwkvSA1petcp2FxbRsD6GSJkYH4j5V1PHwXxINTg8FcmJ5UJltzlRkMcB48hx7wxv1p6pO4y0zw2a5AzEwAuBjOABgTY7gL7Lj7oB+ycgtz8MJcoef25LVgqzxtiQDAaGZWXsyFWyMjPMO1R9aknSKN7llZ4dre+xhT0zbXij3Vfp4g9kEq2xzmbwrpRtL1XhcC2lUpJExOEG7o0Z32Dk+ydh4jEda0SPS0BcYBSQYZCAVPnsfMdulAnaDqBkhS6t84yVdDu0bj343x1HT2h1BB7im2PWoyAckZAPun/0rzovDdvZh1toliWRuZgucFsAdCdhgYwMCrLFB9ooooClLiy1WImSEnx7n9H4HKHS7OMYdCRuEzmUMvKo9rIAFMWqaksETSPnC42AyzMSAqKO7MxCgdyRVfomkNzm5uQPrEgwFBysEeciFD+BZvtMPIKAFXwdqbwkaddkC4hjDRsCSs0HQFS25aP3Gzv7IbvtTa1pYsb3mwPql84JBHsx3J95SPuygf5gR3q2+lDT0NoLnxPBns2ElvIBzHxCQojwN2DnC8o9OuMV3Gt295aGO6UhnQLPCVYNFJgEr0yCDuregYHoaDxoK/VJTp8u8LBms2PeL7duT96LO3mhH3TVZd28lpcmWDBkUBXQnCzxdQpPZhnKv2JIOxNTYT4sa2l4W8VR4lrcDCtKEHMkqHos6D306Hc4KsQKvXb43UUEU/NDI80MTyIeVJomYB/Db7LHoUzzLzHHMNyF9capb3MBuUk8Mw55+b2WjI3KOvUMN8dfTINLSaHeTKJophYO4DLBbxe0wbo8+WCFsbkBfZzgnNM9p9G9jGMJbqmVw3KWHN8TnmYddmJBzuDVFxlxA5l+pWLt4wH6eYsxW2Q9AACAZCOg7fwBo0/Q+RVe5kMsigZZjyjI77YHXt0qm4fT+kL17597e2Z4bMdiwPLNcfEkFFPkDVLqkJttNbEheUhYYA787tLIwjVmyc7Fi2P1a0HQ9JS1t4oI9khRUHrgbk+pOT86CeBRRRQVvEOq/V7d5AAWACoD9qRiFRfgWIz6Zpa4X0wc6qTzBMszHq7E5LH1ZyWNSON5uaa1i7AyzEfsARr/qmz+76VWWvDizOzy31xChwPBilWEHA3JIHOc5PegfZZ0AwzAZ8yKoeBrkDTouYgCISR5J2CRSSRgkntyoKg2/Bulpvyo585J5JCfjzuaWI+CXltkim1BIvDZisEaCSDd3f9IrY8U5b0AwMA4yQY7zjeS4bwtMQSdjcOD4Q8/DGxmPqMJ+saqdG0hLy4uINRmuJp7c58CVvDidD7sqRwkK6E7b5x3rva21ymFMti4AA51FzE2PVVZlP4iumr8OiRI5orki/t8tFIFbkJOSYmU5PhsPZwST386DzecNy6bIb2yhjKcoFzaxAgSIv95ECPZkUdh7wz369IPpailIW1glumODywqzEZ+8zAKnzNMPCPFKX0JbHhzRHkniPvRSDqPUHqG7j51dRwquygAddhjfzoFIf0tc/wDN7CM+n1qb+UY/OvF1wJOyE/0letL1yZRGh9OWFVIB8wcj16FzooMy0rSZpJGjW9vYZULKwacyhJAuRlZAQy7q22OZWBr3pnEmoRxBpDFeLzvFNEVEE0UiHldQRmOQdxkLkEHbNXvGha0K38MRlMQ5ZkDBOeI5w2T0MbNnOPdd/ktaK81xfXDyQm2jufDblZ0k/TKvhsRyfeVU+a0Fjwlo5mhk5UlhSOVlhWZcHwiFZV2JyELMgILAhBvT1ZIyxqH94DB71x0qxMScpbm3JG2Ovb8f41NoCiiigK+E19rhf2SzRvFIMpIrKwBIyrDBGRuNvKgq4uW5uOfIaK1OEwQQZiPbfbY8ityDyLSdwMXdItl9FSW45bS9vbdM55EkQpnzwyfD8KmHh3UkH6LU+cjoJ7aNgfQtGVNBG1mb61rNta9Y7KM3co7GU+xAD+zkv8xTDrHDcdwQxykqjCypgMB15TkEOufssCNyRg70o/RfHNLc6ldXIXxnnWA8oYL+hXB5Q24U5U71olBVf0EslusNxiTlxhlBQgg+y64YsjDbcHIPSoWlaLPbPy86zwt15/ZkXHQnA5ZMeeEPoTTFQaBb474la0twIQGuLhvCgX9c9XP6qLlj8AO9JPDv0YpIx5ri6yfalZZinPIerbDqTk75qXqVybnVJ3JzHYqIIh28VgHnb4+6nyp90C15IV839o/Pp+WKBM1X6G0dV8G8u43RgwZ5TKARnBAyuCCc8wOahf8Ay61GLf65JdAdV+t3Vsx+B5pFz8QK1Kigy+CO3RxHeS6pZu2wM15KYmPksyMUPzKmmlOBou11fH/ts/8A+1MU9srqVdQysMFWAII8iDsaWzw3Lae3p7YQbtaSMfCbz8JjkwN8Mp5qOtAr63w8sd/yLNdHFsrZa4lZt5HGMsScex0pg0LhZJI+ZprrPMR/tEg8vI1Wvfx3mooF5o5mtpEeKQcskbxyI4Vx5FZXIcEqcHBNNXDsTIHRwQVYH8Rjbz6UHMcIoP7+6/8AqZf/AFrw3BcR6y3Z/wC13A/g4pgooF8cD2/drk/G8uj/AObXSHgm0U58It+3JLJ/+RzV5RQKHEXDjQMt7YIFngXDwoAq3UOctEQNg43ZGx123zsw6LrEd1BHPC3Mkq5HYjzBHYg5BHmKnGkvTV+oam8HS31ENNCOyXC48dB5B1xJjzDUDpRRUDWtaitYWlmbCrgAAZZmOyooG7MTsAKCVcxK6MrgFWUhgehUjBB9MZrN9KjdOeE5Z7V2jJ6kquGic/GJkOfPNSY9Pm1OTN17MQ3W3BzHGvYy42lkx2PsjsPtU46Fw5BZqywJyB25m3JycBRjJ2AAGFGAOwoJen3HPEjd2UZ+PepFfAK+0BRRRQFFFFAUUVD1e98GCaX/AAo3f/Kpb+VBVcENz27zf84uLiT93xGRP/DRKYap+ELfw7C0T7sEWfU8ikn8Sai65xtDAxiQNcXA/uYcMyntzsfZjH7RB8gaBiry7gAk9BuaVYzqlyM/1exQ+huZfz5Y1PyNDfR4kv8AtdzdXXmrzGOM/wDVw8i4+OaBP4NBe2WT7Vy8sp7kmR2IPrty/hWtRpgAeQxUew0yKBFSKNUVAAoUAYA6CpVAUUUUBRRRQR30+MyLKUUyICqvgcyqfeAPXB8qkYoooCiiigKKKKApY+kLT2ezM0Q/TWbLcxftRe0y/vJzrj1pnrxLGGUqRkMCCPMHY0FfJxDCloLp3CwmNZOY/dYAr8ScgADqTikizim1G5W4lUqBn6vC39wh2Mj/AO9Ydfug8o7164Y4KuZYYY78BIrJeS3hBDB3XIW4kwcHAwEXtuetPemaasK4G5PvHzP/AKUHWxsViQKvzPcnzqRRRQFFFFAUUUUBRRRQFL/0gZ/oy8C9WgkA+akd/jRRQVp0u+u41DuLODAHhRtmZkxj9JKuydB7Mfn79X2icNwWqBYkAx3x37n4+vU9zXyigtaKKKAooooCiiigKKKKAooooCiiigKKKKAooooCiiigKKKKAooooCiiig//2Q=="/>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3" name="Shape 393" descr="data:image/jpeg;base64,/9j/4AAQSkZJRgABAQAAAQABAAD/2wCEAAkGBhQSERQUEhQWFRQSFxcZFxgYFxgXGhYXHR0XGBgYGxwYHCYgGh8jGRgXIDEgJCcpLC0sFh4xNTAqNSYrLCkBCQoKDgwOFA8PFDUcFxwpLykpLTUtNSkpNSkpKSksKikvLDUwKjEpLCkpKiosKik1KSopKSkpKSkuKSwpLCkpKf/AABEIANcA6gMBIgACEQEDEQH/xAAcAAACAwEBAQEAAAAAAAAAAAAABgQFBwMCAQj/xABNEAACAQMCBAMEBgYHAwoHAAABAgMABBEFIQYSMUETUWEiMnGBBxRCUpGhI2JygrHBFSQzQ1OSojRj8ERUc4OEk6PD0eEWF5Sys9Li/8QAGQEBAQEBAQEAAAAAAAAAAAAAAAEDAgUE/8QAHREBAQEAAgMBAQAAAAAAAAAAAAECAxESITEEYf/aAAwDAQACEQMRAD8A3GiiigKKKKAooooCiiigKKKKAoqFq988UTPHC87gezGhUMx6dWIAHmfyNYPqv036kJnUxxQ8pKmMo3MhB3BJYHP4fCg1rVON0tb9LW5wiTorQybgBslWR87DcZDdN9/Opa6+sEjpO4VAxw7HHLncBie3rX5w4s4xe/8ADaROV4+YZDFgc4P2tx08zXMcQzXDATyM/KqhcnoFAAH4Ab+lVH6CvfpY0+M4EpkP6iMR+JAH4Zr7Y/SNDMf0fK3pz4b8CM/lWBV8q9J2/TVtxHE3UlD+t0/EbVZq2dxWB6Dx2I1VJUOF6OrMx+JDkk/I/KtN0jiwlVbmEsbdCOuPQ/yNRezhRXOCYOoZTkHoa6VFFFFc551RWdyFVQSxJAAA3JJPQAUHSiosmpxgIeYESEchG/NnoRjtuN/WpVAUUUUBRRRQFFFFAUUUUBRRRQFFFFAUUUUBRVbpmvxXDTrESWtpDFICCPbADYGeo36+hqVp934savjGe3XG+KD5qN+kETyyHlSJWZj5KBk1+TuK+IWvruW5cY8Q+yv3UGyL6kKBv51u3066iY9LKKcePLGh/ZHNIR/oFfnOgKt9OgAUHu38PKqirfS3ymPI/wDvXUSplFFFVyKc+CJpY8DHPBKcZU83hyduYdVz0ORjoaTKn6LrL20odenR1+8vl8fI+dRX6C4cBAPKwaM/Io3kR6+nlV5SLompcro6n2Hxn1U9/wA8085qV0DWUfSDrD6i1zaWzEW1lFJLdyDo8iKzJAD39sDPwP3d2PiTiWW4law045n6Tz/YtFOxyR1lxnCjoevSveq6FDp+i3UUIwq202SfedyjAux7sSf4AbCoKjhy7Z4LMk9IrcD0AVBWk1kmlan4VpG0amY28CMwX3ByICed/dXp0yW8gaerPXHlaJAOVjymQjbcDLBRk4GQe52qhhor4K+1AUUUUBRRRQFFFFAUUUUBRRRQFFFFBl78QDTdduVkHLbXiQSO/aKUgxq7eSsylSfMim2w1QQyvG3uFyQfu5/kRiqniCyQ6zbCVVeO9s7iB1YZDcjLKAR8CapNT4fuNLy0Ye6sR296a2X/AM2MD5gfjQdvp/i5tNiYdFuEPyKSD+dfn2tz4muvr2lyxwETKwV48ZYhkIbA8tgwwfOsMIpLPkLKKu9B0a5kBaK3lkTuyqSNvI9/gKnfR7w0l1cZmKiCL2m5mC85+ym579T6D1rdIJowAqMmFGAFK4A7AAHavn5efwvUndbcfD5zu30wVlIJBGCNiDsQfI+VBGOta5xfwct0pdAFnA2PQOB9lv5N2+FcdM4cjutPhS4Qq8asnN0dCrMp3+XQ7Un6s9S9F/Pe7GU12srbxHVOYKWOAT0z2B8snbPrTCOFI47kwTzIEkU+FMGXAZd8OCdsjIwe+MGqLUdPMLlSysAThkYMrAHGQRW+eTOvjG4s+tP4FiLw+BL7EsRaPfzHtKD6FSAD8KZtee7mW3tbeQQPMrmeU5MkcaFEPhj77FsBu25FLPDV40tvFMRh2GC33mQlc5+Iz86buHLnx7u6m7RiGBfiq+NJj96YD9yuqkWXD3DsNlCsNuvKo3J6s7d3durMfOl76XLsjTmhX3ruWG3X99hzf6Vb8adazzjiXx9Y0m1HRHe5cfsAlD+KP+NRV1xqAlpHAowJZIowPJFPO3+iMj50cLxZlZvur+Z/4NReLJee6iT/AAY2Y/tOQo/JT/mq54XgxGW++35Db+OaC6ooooCiiigKKKKAooooCiiigKKKKAorzI+ATgnAJwNyfQDuaSIPpOM0Qkt9Pv5Fb3GEKFTvg7iTsQR8RQdvpAHJPplx/hXqIfRZlaM/ninKsf8ApB44lksmWayuLfDxvHJJEVUSI4kAzzHBIVgM1rtvMHRWHRgCPgRkUCHBCsc11EoCiO4Y4AwMSKko6f8ASEfKs/4s+jSW4u3lgMaJIATzEj2+jbAHrjOfU0/68pj1OUKcCeCKTcZBZGeNvL7JjrrA225yR8O+/b5j5V5fLnk4d65J8r0OO45czF+wu8I8JW8UQhmhhkmjzzsyK5bJyrKWXPKRt6EEdRU/Vv6Lgmit54YhJOFKhbZWADHlXJA8/LOKsLmwSQqWyGX3XUlXXPXDDffuOhxuDXr6hPsBdyYX3SYoC6+fK5j2+OK44eXOrbt3y8dkkwrbjRBDdpBayNAOVnmWPDIFGBGeWQMELMT7oGQG8q9aNp8MsDSXYEkkXiG4MgMnIyZLBUOQoxgqFAyCD3q5stPWIHlySx5ndiWd26czMdyf4dBgVyuNKBk8VHeGXAHPGQCwHQOrAq4HbIyOxFXznfv4njev6rOH4dNvInktYIiImCuGt0QgncY2INVM/DNvO8ypEiBDKOdEVSJCw5RsBnlCHI/Xx54YprFwh8W4laNcsUQRwKfPPgqGJP7VfGsvBtwF28JQWUYwR1cD8WI9QPWu7qXU8L1O3Oc2ZvlO0f6NtPzYXEMvstBO+/l7CNn4EfkaYPo0gxp8UhGGuWknP/WOWX/RyD5Usa1ftDa3Ph+9PGYhju8mIoz6kFh+daRp1mIYo4l92JFQfBQFH8K9N57uazDQJfrXE15J1WzgES+jZUH/AFeLWl3dyI0Z2OFRSxPoBk/kKyr6L2aLTr3UH/tbuWRlJ74JVP8AxXagtDc+LNPL1Dysq/sx/oxj48pPzp+sLfkjRfIDPx7/AJ5rPdBeNJ7e2Oc43OPZHIpfDHoCwVjjyBOwxT1p+piV3C+6mMHzznP8KosKKKKgKKKKAooooCiiigKKKKAooooCk7h8fU9QuLM7RXPNdW3kCSBcRD4OQ4Hk5pqvZmSN2RPEZVYqmcc5AyFyemTtms14h4pe6sra+htZvFt3EyNHyyqpBKTQyYIkUFOZSSmMgb0D1xbpguLK5iwD4kMgGwPtcp5T8Q2DXDgK98bTbN/OCIH4qoU/mDVnpepJcQxzRnmjlUMp8wRn8e1LX0X+xaSQHraXNzD8hIWX/S4oOX0g2/LNZXHYO8D/AAmUFT/3kaD96osKnJI3wCSPNe+Ph1+HNTXxNo/1q1lhBwzLlD92RSHjb5OqmlDR9R/s5cYOxZe6no6H1B5l+Vc7xN5ua6xq41LEsGuGt8RRWqK0vMTIeVERS7u2M8qgfzq9vtD+3Bgqd+Tp13yhOw/ZO3kRVKNQjV+V2RWQnZiAynv1rx7w64te53HqTlzyZ9XqqmLWNRf21so0jPRZZ+WUj4BSqn0NXem6iJlPssjocPG3vI3XBxsQRuGGQR0ok1eFRkyxgftr/DOagPfCV+aL2cDlMvflO+AvXruCw23wDk1pnju/Uz0z1uY92u2pS+I3hj3VIL48+qpt3zhj8F89vnE2hX/1FzbMryMpBRl/ScpG4VgcFsZ6j55pk4f0WJUVweY74ODgHO533Jznc1eV6GeHOcyWd9Pi1y6tt7YHwHrr3s1pZzBvFhuFkZj9qKJXkAbP2hIqD1z6b74KTtJ4bhTWbq5jXBEEavjoZZGZ3PoeRIyf2/WnKtmRR+lbUzDpVzy+/KohUdyZCEx/lLVEXQgsVhpgJURx+LMVIBAjAAO4I9q4cN39w1742i+sX2m2nVRK91IP1YR7GfQu4Fe9L1dA2o6hKf0UbGJD/urcHmx+1M0vxwKCs1m3jW8jghGEtI3dzkktNOQBzE7lvDRjv2de2BTfw1a8sXMernPy6D+Z+dZ1pz3CRieeBw13OrSFyIzzSMFCIpy7eHGB1AGIycmtB0XU3lfAULGi9OvkBv8AjQXdFFFAUUUUBRRRQIVlrGq3gl8EWVv4UskTB/GkdWQ43wAu4IYHyYUTaXrY3E9pL6fpof4ZFWyJ9X1Q42S/h5sf7+DAJ+LQuv8A3NM9Bm8mu6rb7z2czL3aB0uB/lOG/Ku2n/StEzcjuqv9yVWgf4e3gVoVRb7TIpl5Zo0kXydVcfgwNUQLbiiJsc2Vz36j8RVrBcK4ypBHmKz3ifgkWKNdaepURjmmtgSY5Ix7xRTnkdRuMbHGMVBOrXbBTYtEkcsYbxnJPXoFUA4IG/MQQM9DUGhX2shX8KIeLMRnkBwEB6NI2DyL5bEnB5QcHCFDLPp968PMvg6i7SIyryolyP7ZFBJ5Qww2SeqnGKuLDiAWMfJd2r2yk5NwrG5idjt4kkoHOGO3tSKPjVpxPoKX9iUiYZwslvIpBCyLvG4I6jsT5MaBd4T1IWd41oT/AFa6ZntifsS9ZYfQN76jzLCrXh8eBqt/AelysV1H+HhSj/MoP7wpOT+vWmGzFPG2DjZoLmM9R5Ybf4Graz4i8eTT7twEmgmezu1G3KZQAD+yZFRh6MfI0Gl0h8QWf1e5J6RXJLg9AswGZF9OZR4g9RJ6U+VW8Q6DHeW8kEo9mQdR1VuquvkQcGgzLVvpnFpH4UMXisCQHbIT4D7341kGraybieSZwQ0rl2CtgAnc4GNhUviLh6aykmt5x7UbIQ2+JFPModc9QR+GCOoqiqo7+OPJv8//APNOP0f8ULAzpJ7MRHMSfaOeg3wP+DSPUphzBVT5r3Ldz+t/LyoP0nw/xEqrkHxI2xgq2cdc4/LbamOTXYRE8hcBY1LN5hQMnbr0r8m2Orz25/RyOhHbJH5Vq/0WPc6m5a5wba3ZSTy48WQe0ieoBw5+CjoaK1fh20ZYeeQYlnYyyDurNjCfuIET9yrQ18Aqk421w2ljPMvvheWMecrnkjH+Yj8KgTZdcPPqeop7ThlsLIfecHBx5gzvn4RmpNvpIZrXSUPNFZLHNet2d888cR9ZJcyEfdUedL0l4tlHbRY8QaXGshTqZ9RuAfBjx3KqXkPlzCrUWE8ECafE+dR1ItNeTDfwUbaSQn0H6NB5g4xQfNU1u4v7xmtLZri2si0asskcatOR+kcc5AYKvsAjpzMftDErQeKLlJbi3kgSFofDLe2JTlwWAJUAZCgHv71N0UNvpljgDw4LWMk+ZA3J9WY/iWpE4bBdXnlIEl3IZZeU8wTmwFTbPuIFHxBqjR9Hnd4gznJbPbG2cCp1RLG8iYBY2BwMAd8D0O9S6gKKKKAooooFniQ/1/TPPxpx8vq8uf5UzUmcV6vFDqViZScRxXLqqqWd3bwokVFUEsxDPsO2T0BqQmpajcORHDHaIPtTZmk33HsRsEU47czetA10VQro13je+bPpBCF/DBP514YajFuDbXSjsQ9s/wAmBkQn5LQMDLnrWSaDb/V5bqz/AOazHwx/uZP0kePhkj5U/W3F8fMI7hHtZGOAswAVj5JKpMbn0DZ9KTuNlmg1eF7WISS3tu0SAnlUSxsGEj+iIxOBueUUF7qXFZiijtoUE97KCiRfZAGxklP2Y1HU98YFWXBXCgsLcx85d3YySH3U5294RoNo18gBXnhDhBLJGLMZbibBmmYe058h91B2UUxUGb8bad9SuheqMQXJWO6HZJOkU/z9xj8D3pa4vU24e4T3ZVEcy5xkg5hlH6yPj1wTWy39ik0bxSqGjkUqynoVOxFfnf6TIJ7RUspSWWNi0Up/vYcYTP66bqfke9Bv3DmrC6tIJx/fRo5x2JA5h8myPlVlWXfQXxBzWptH96EeJH+tE7HP+WTmH7y1qNAtcb8DQ6lD4cnsyJkxSgZZD/NTtlf4HevzZxRwncafMYrhMfccbpIv3lPf4dR3Ar9cVB1fRYbqMxXEayoezDOD5g9VPqMGg/Hte4JOVlPkQa1vjT6DBCsk9pOqxoCzJOccoG5xIBuP2h8zWQ1RuVvAl1HbqsMU08yjlDoGCgYDyOcZ5F79ySFG5rS+HdBjs7dIYhhVyScAczHdmIG257DYbAbAVnX0Ja9aGLwQWF2R7Rk+2qk4WMjYKuSeXY5ZjvmtYzUBWc/S3qyo9mj+5G0lzIPMQrhB85JFHxrRqxD6QpTe6tNapy5EUUTO2OWCJT9YuJiT0xlB8j6UEbgmQtzaldKXSGVjBGPeub6XA9kd+UBEXy5c9jWr8J6A0CyTXBDXd0eedhuF7JEn6ka+yPPc96o+B9EWYxXPIUtbZSlhGevJ0e6cffk3xnopJ6tVjxvxO8IFtbEfWp1JDdRBF0advh0UHq3oDQR76b+kb8Wy72tkyvcntLOPaig9Qhw7eoUdqv8AUOGLeYlmjAf/ABE/Rv8A50wT8DkUnaHxTb2kS2ljHJe3AyXWHDAMdy0sx9gEnOTk7k1Wa39I15Ef60hsgeiokMsn+Z5Tn4iLvQMl/wAPzQe0hM6DyAEyjzwuFk/dCnyDGu2kcVnAyfETpn7QI6g57juDvSTFx/byf2lzfn15pIh/4MQFNvCtlE5+twJNMJRylnmLhsHGSsgGWGMAnftQOVrdrIvMhBH8Pj5V2rnDEANlC56gAfyrpQFFFFBHfT4zIspRTKilVfA5lU4JUHqASBUiiigKKKKCs1+3lkiKQrES+zeNkqF7nlCkOfIHA7npg5jrltNFfWMNq6T3Fq5f6ugkKxI45XaSRmPhKR9kYHTCjvrV9EzRuqP4bMrBXwDyMRgNg7HB3x6Vj9lFeafObXTbmO9mLlp1NsAFJJy9xOJMhs9iSfTzB7PGcsLlbq1dQPtwt4y4+9yFVkx8Far7StahuVLwSLIBscHdT5Mp3U+hANKd3xPLHiPU7MqP8e2JmjH63LgSIPk1cpuGUuALm0mDH7E8DhZB+qSNmHmjZHpQP9LnHXBsepWxif2XX2opMZKP/NT0I7j1AqosOMp7Y8l+nOg/5RGhBX/pohuv7aZHoKdLS8SVFeNldHGVZSGDDzBGxoPzPoMt1o+pRmaNgYGIkQb80LbOV+8pHtAjbKjoc1+l7K9SWNZI2Do4DKwOQwPQik7j3UbVyLY20d5cgZCMPZgB6PI43jB+6PabsO4hcJ8DXVvFmC7aHnJYxmMSQknf2YmIMY9Q2T3zQaLmomp6rFbxtLPIsca9WY4HoPUnsBuaz3i3jS6s4n57/T/GAPLGkMhkZuwx4zBfiRikGw0PW9UmjuGMg5DzJJNiJE9UTH5qu/nQaJq0L6qD9YEkVp/dwglHk7iWbG6/qx9urb4AQuJPoriAQ2UpZ5JFiWNmDZY9cMvTlXLHPQKTVTx9rEqSG2ku3uXi2lKgRQh+6KibyEd2Y9cjHelfTtbmt3V4ZDGyPzqV29rBXOOh9kkY6EEg1hnHJ5d3TW6x11Mv0vo/0c2kVito8YkA9pn6MZdsyKw9pDtgYOwAFQ2g1HT/AOyJ1G2H2HIW6jHkr+7Nj9bDVw+jr6U4tQURS8sV0BunRZfNo8/mvUeo3p+rdkWdM+kG0uEco/LLH70Eg8OVT5FG3+YyKzfgbSf6Smmc58KeVpb2TGPEHMWhs0P3cAPIR5qvYZ0fjD6PrbUBmUFJlBCTIcOvlnswz2PyIrwXt9Hso4Y1LEezFGuPEnlO5PxJyzN0UemBQSuKeJVso1WNQ88vswQjbmI6k492NRgluwwBuRWbf/Dygvc6tdM6TPvHGGU3L/ZjAX23AGAEXCqPiTUm9v3jlDuv1nUbvZI1OAFGfYUn3IU3yx94gk755ZbX8WnOsswN/qcvsIseyxd/BgGDygZ3IBbu2M4oJ1pot9dII4VXSLIdEjVfrLjzPLtFn483nmqfUeA005i8GoWysxzy3oiDMev9qMP+VM8Gh6jejmvZ/qcTf8ntThyPKSY5PyTavr/Q/YD2okeOT73N4uT5kTh1P4UFNwhxPLcGRI/7WAgSCJxNGQc8rKy5VlOD6jpWjadOzxguvK2+QdvnvWf3GlT6dlvCV4epmtk5GX1kiXfAH2kLfAVfaPxdzKrEiSNhs6kHb5bGqGyiucFwrqGUgg+VdKgKKKKAooooFvj/AFqe0s2ntwjPG8fMHzgoXVW6HbqN+wyagxcaLOFaPMU8JKz20mzxk9mX7S7HDjY5Hwq91tIbiOa0eRA0sLcy8w5gjApz464B7+Ype0/QrfVrG3luE/TonIZY25JEkQmOTlde3OrHByPSgj8b8UXLwRw6fG5nuWKMy4HgoBlmDn2VJ6Bj0wTjIFc9D4Bu441ja6+qxDfw7QBSWPUvLIpeVvNjgHyxXK64Fv4f7G9hlQZP9ajKsAPN4uvxIrO7niq6+uBzdSCBAqSyWckzQpvyq36VOXHMQDsQe1Bqb372TKl5MLq0dgonfkElu5PKom5cAoc48QAEH3uua+6zwwIZDPas8LNuzx/wkBBSQb/aBPqOtLWgaL9TuobW+ZpbScH6p4jgxLI2eaN1X2SzZPITke0QMGmeO5bSj4UuX09to5DlmtR/hyd2iHZuqjY+yMgPdrrbOvLeRB+X++hDHA+80e7p8V5x58oqP/8ADMkR+saXOoEh5mTZ4ZvMlQQOb9dCG881Y6hpJQiWA5XZhynOO4Ix1GP+MV9050lYlSYJz1ZMBZT5uh9lz8RzeRFArJYXMcSW9vbq9yQZbq7lZkhV3ZixbPtyNt0wMADt0n6Zwdc3qeJqN7M8cmCkMJ+roUO45wgzuMHHNkZ3OejHxBHzRxQtgyXDrESoK+xgvNjckDwlcYyd2FXwFBRaLwLY2mDBbRqw+2Rzv/mfLfnU7XtQ+r2s83+DFI+/mqlh+YqwpX+k1iNKu8f4WD8Cyg/lmgxyH6L1YJJcXaxGQBnZ8AAsOZslmGdyaiTcC2hJW2uprxx2trV5B83LBPzrQ4uFo5LpZliillO3LOC8ZwNgM58M7bMAQO6mnzRNYjkzEEMMsQHPAwCsg6Ajl9lkPZ1yPgdhRgVt9EeoMQ0drImDlTJNFG3ocAkg/wAKf7HinVtNjH1+0e4gQbypIjyIB3Yr7wHmwHqxrVBQy561AnJ9J0DxBoobh3cewpiZQ2en6UZjVfNuY4369K42/DM8he5laOad0blwxCAdVhjyMonNjLdT1O+AImu8FSWjtPpyc8THmltMgDPd4CdlbzToe2DivvDXFasC0TZAOJI2BVkbuGU7o3/G9B5t+DLq1t2kiCXGo3TIs0ztyxxJuSFHXw1wByru23bYV+n8M3Wjytc+H/SMbgeK4XF1D15vDBJDISSeUYO+/nWk2GpJKMqdx1B6j/jzqS7AAk7AbmggaDr8F5CJbeQOh222KnurA7qw8jVjSDr1oqoNV0sh5AA0ixbpeRZw4ZV6uoyQ2OYEEb12l4g1O6/2O0FtEekt3jxCPNYVbb94/Kgd6UNe4K9pp7HljlO7xHaKc98gD9G/+8H7wPaKnDGqNu2pureQhgCj4DlJ/OvOoX+q2EfiyGC+hUjmAU28ygnGQRlCNx2FBH0PiAhmADRyRnEsL7Mp8mA2IPZxkHsaeNO1JZlyuxHUdx/x50jNqdrq5HgubXUYAQqyryyAdWjdc/pYj3AOR1GD18aVqrq7KwMVxDgSR5zjPQg/bjbs38CNg0iioWl6msy5GzD3h5f+1TaAooooM94z4Ygm1aye6jEkVxHLBuWUCVczR5KkZyviDFWvC1stpeXVnGoSJhHcwKOiqw8KVR6CSMN/1tWvFWjG5tysZCzRsssLH7M0Z5kJ9CRyn0Y1Qajq4ZLXUkBX6szR3KH3o4nISdW9YpVRz6IT3oOXHvFVzDMtnFbxOt3E3LJLIQuRkSqVA3wpU4B3yaqfo2s1lhnsLrBa3QwunaSJsFJB8sb9cimzj7QGu7TMP+0W7CaA/rrvy/B1yvzHlSHb6uqPbanGDyKOS4UdfAY4fI7tE+T8A1UdLO0I59JvR4ngAmBjsZrbII5T2ki2O24G/RaadF1kqy2N83OXH9XnOwuU6gN92ZR1H2sZHcV0470H6xFHcQNyzQEPFKN+U/ZPqpzgjuG9K52NvFqlkVdOR1bDx5IaCcYLKpG4GcOrDsQR5VB4axnsGxbsPBYkiNwTH68nLvEfQZXuFq30+zS5TnfkWTOSIiw5fLPMNz35sD8s1S2HEElvm31AGSIbC45clR5TqvQj/FUcp6nl6mxfTWTEts/OhGQVIbIPw2cfCg6m7QXcksrqsVjEI+d2AAkk5ZJCWbuI1h/ztXheOllOLS3nuf11URx/HnmK5HqoIqBofDdtJI73PNNM0jyBZfcRmO5jj90EDA5jlgFGDir/AFzWIrGDnK53CxxoPalkbZI1Hdif4E9qCCdc1Dtpyn/tcef/ALKX+L9dup7Se2axMbzIVB+tW7BTtuRzBvyqwg4Hku/0mpzyuz7/AFaKRooIh9z2CGkI7sTvUr/5U6Zj/ZE+PNJn8ebNB9sIIo5FfxgeU59xh+dWWoQW9wFPiKskeTHIrAPGx7qT2PdTkMNiDVBcfQ/Y9YjcQH/dXEg/Jywpeh0R4Lt0jvJp4YvZcShGzIRnlVgAfZGCT5tjsaDRNH1RnLRSgCeLHNy+7Ip92VM/ZbB235WBXJwCbWlK80k28C3SA+Nb5kYD7cXWWHHfKDI/XRD2ppgmDqrKQVYAgjoQRkH8KDpStxRwNHct48TG3u1G0yjPOPuyr0kX47jse1NNfCaDMtM1WRJmhmXwbqHcqDlXXoJIyfeQ/iOhp90jVRMu+zD3h/MelJP0k6zZPCHjuoPrlqS8IEiszEY8SEhc7OuVwe+D2rhoY1G5KyW0QtIiNpbgczsp7rCp8t8uQOlBcX30ZW/M7x3V3aozFykM/hxKx94hcYXJ38qpXtbSM8q65fMV+ylws2PiFjbHzpmt/o9hYh7x5b2TznbMYP6sK4jUfI/GmS3tUjULGqoo6BQFA+Q2oEWwkvSA1petcp2FxbRsD6GSJkYH4j5V1PHwXxINTg8FcmJ5UJltzlRkMcB48hx7wxv1p6pO4y0zw2a5AzEwAuBjOABgTY7gL7Lj7oB+ycgtz8MJcoef25LVgqzxtiQDAaGZWXsyFWyMjPMO1R9aknSKN7llZ4dre+xhT0zbXij3Vfp4g9kEq2xzmbwrpRtL1XhcC2lUpJExOEG7o0Z32Dk+ydh4jEda0SPS0BcYBSQYZCAVPnsfMdulAnaDqBkhS6t84yVdDu0bj343x1HT2h1BB7im2PWoyAckZAPun/0rzovDdvZh1toliWRuZgucFsAdCdhgYwMCrLFB9ooooClLiy1WImSEnx7n9H4HKHS7OMYdCRuEzmUMvKo9rIAFMWqaksETSPnC42AyzMSAqKO7MxCgdyRVfomkNzm5uQPrEgwFBysEeciFD+BZvtMPIKAFXwdqbwkaddkC4hjDRsCSs0HQFS25aP3Gzv7IbvtTa1pYsb3mwPql84JBHsx3J95SPuygf5gR3q2+lDT0NoLnxPBns2ElvIBzHxCQojwN2DnC8o9OuMV3Gt295aGO6UhnQLPCVYNFJgEr0yCDuregYHoaDxoK/VJTp8u8LBms2PeL7duT96LO3mhH3TVZd28lpcmWDBkUBXQnCzxdQpPZhnKv2JIOxNTYT4sa2l4W8VR4lrcDCtKEHMkqHos6D306Hc4KsQKvXb43UUEU/NDI80MTyIeVJomYB/Db7LHoUzzLzHHMNyF9capb3MBuUk8Mw55+b2WjI3KOvUMN8dfTINLSaHeTKJophYO4DLBbxe0wbo8+WCFsbkBfZzgnNM9p9G9jGMJbqmVw3KWHN8TnmYddmJBzuDVFxlxA5l+pWLt4wH6eYsxW2Q9AACAZCOg7fwBo0/Q+RVe5kMsigZZjyjI77YHXt0qm4fT+kL17597e2Z4bMdiwPLNcfEkFFPkDVLqkJttNbEheUhYYA787tLIwjVmyc7Fi2P1a0HQ9JS1t4oI9khRUHrgbk+pOT86CeBRRRQVvEOq/V7d5AAWACoD9qRiFRfgWIz6Zpa4X0wc6qTzBMszHq7E5LH1ZyWNSON5uaa1i7AyzEfsARr/qmz+76VWWvDizOzy31xChwPBilWEHA3JIHOc5PegfZZ0AwzAZ8yKoeBrkDTouYgCISR5J2CRSSRgkntyoKg2/Bulpvyo585J5JCfjzuaWI+CXltkim1BIvDZisEaCSDd3f9IrY8U5b0AwMA4yQY7zjeS4bwtMQSdjcOD4Q8/DGxmPqMJ+saqdG0hLy4uINRmuJp7c58CVvDidD7sqRwkK6E7b5x3rva21ymFMti4AA51FzE2PVVZlP4iumr8OiRI5orki/t8tFIFbkJOSYmU5PhsPZwST386DzecNy6bIb2yhjKcoFzaxAgSIv95ECPZkUdh7wz369IPpailIW1glumODywqzEZ+8zAKnzNMPCPFKX0JbHhzRHkniPvRSDqPUHqG7j51dRwquygAddhjfzoFIf0tc/wDN7CM+n1qb+UY/OvF1wJOyE/0letL1yZRGh9OWFVIB8wcj16FzooMy0rSZpJGjW9vYZULKwacyhJAuRlZAQy7q22OZWBr3pnEmoRxBpDFeLzvFNEVEE0UiHldQRmOQdxkLkEHbNXvGha0K38MRlMQ5ZkDBOeI5w2T0MbNnOPdd/ktaK81xfXDyQm2jufDblZ0k/TKvhsRyfeVU+a0Fjwlo5mhk5UlhSOVlhWZcHwiFZV2JyELMgILAhBvT1ZIyxqH94DB71x0qxMScpbm3JG2Ovb8f41NoCiiigK+E19rhf2SzRvFIMpIrKwBIyrDBGRuNvKgq4uW5uOfIaK1OEwQQZiPbfbY8ityDyLSdwMXdItl9FSW45bS9vbdM55EkQpnzwyfD8KmHh3UkH6LU+cjoJ7aNgfQtGVNBG1mb61rNta9Y7KM3co7GU+xAD+zkv8xTDrHDcdwQxykqjCypgMB15TkEOufssCNyRg70o/RfHNLc6ldXIXxnnWA8oYL+hXB5Q24U5U71olBVf0EslusNxiTlxhlBQgg+y64YsjDbcHIPSoWlaLPbPy86zwt15/ZkXHQnA5ZMeeEPoTTFQaBb474la0twIQGuLhvCgX9c9XP6qLlj8AO9JPDv0YpIx5ri6yfalZZinPIerbDqTk75qXqVybnVJ3JzHYqIIh28VgHnb4+6nyp90C15IV839o/Pp+WKBM1X6G0dV8G8u43RgwZ5TKARnBAyuCCc8wOahf8Ay61GLf65JdAdV+t3Vsx+B5pFz8QK1Kigy+CO3RxHeS6pZu2wM15KYmPksyMUPzKmmlOBou11fH/ts/8A+1MU9srqVdQysMFWAII8iDsaWzw3Lae3p7YQbtaSMfCbz8JjkwN8Mp5qOtAr63w8sd/yLNdHFsrZa4lZt5HGMsScex0pg0LhZJI+ZprrPMR/tEg8vI1Wvfx3mooF5o5mtpEeKQcskbxyI4Vx5FZXIcEqcHBNNXDsTIHRwQVYH8Rjbz6UHMcIoP7+6/8AqZf/AFrw3BcR6y3Z/wC13A/g4pgooF8cD2/drk/G8uj/AObXSHgm0U58It+3JLJ/+RzV5RQKHEXDjQMt7YIFngXDwoAq3UOctEQNg43ZGx123zsw6LrEd1BHPC3Mkq5HYjzBHYg5BHmKnGkvTV+oam8HS31ENNCOyXC48dB5B1xJjzDUDpRRUDWtaitYWlmbCrgAAZZmOyooG7MTsAKCVcxK6MrgFWUhgehUjBB9MZrN9KjdOeE5Z7V2jJ6kquGic/GJkOfPNSY9Pm1OTN17MQ3W3BzHGvYy42lkx2PsjsPtU46Fw5BZqywJyB25m3JycBRjJ2AAGFGAOwoJen3HPEjd2UZ+PepFfAK+0BRRRQFFFFAUUVD1e98GCaX/AAo3f/Kpb+VBVcENz27zf84uLiT93xGRP/DRKYap+ELfw7C0T7sEWfU8ikn8Sai65xtDAxiQNcXA/uYcMyntzsfZjH7RB8gaBiry7gAk9BuaVYzqlyM/1exQ+huZfz5Y1PyNDfR4kv8AtdzdXXmrzGOM/wDVw8i4+OaBP4NBe2WT7Vy8sp7kmR2IPrty/hWtRpgAeQxUew0yKBFSKNUVAAoUAYA6CpVAUUUUBRRRQR30+MyLKUUyICqvgcyqfeAPXB8qkYoooCiiigKKKKApY+kLT2ezM0Q/TWbLcxftRe0y/vJzrj1pnrxLGGUqRkMCCPMHY0FfJxDCloLp3CwmNZOY/dYAr8ScgADqTikizim1G5W4lUqBn6vC39wh2Mj/AO9Ydfug8o7164Y4KuZYYY78BIrJeS3hBDB3XIW4kwcHAwEXtuetPemaasK4G5PvHzP/AKUHWxsViQKvzPcnzqRRRQFFFFAUUUUBRRRQFL/0gZ/oy8C9WgkA+akd/jRRQVp0u+u41DuLODAHhRtmZkxj9JKuydB7Mfn79X2icNwWqBYkAx3x37n4+vU9zXyigtaKKKAooooCiiigKKKKAooooCiiigKKKKAooooCiiigKKKKAooooCiiig//2Q=="/>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4" name="Shape 394"/>
          <p:cNvSpPr txBox="1"/>
          <p:nvPr/>
        </p:nvSpPr>
        <p:spPr>
          <a:xfrm>
            <a:off x="4119819" y="3276600"/>
            <a:ext cx="1595179"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a:solidFill>
                  <a:srgbClr val="FF0000"/>
                </a:solidFill>
                <a:latin typeface="Arial"/>
                <a:ea typeface="Arial"/>
                <a:cs typeface="Arial"/>
                <a:sym typeface="Arial"/>
              </a:rPr>
              <a:t>GRE Scores</a:t>
            </a:r>
          </a:p>
        </p:txBody>
      </p:sp>
      <p:pic>
        <p:nvPicPr>
          <p:cNvPr id="395" name="Shape 395" descr="https://encrypted-tbn2.gstatic.com/images?q=tbn:ANd9GcQ9v3Z6_p9jJf3o_7WvXmyxCBcv0MKv-RuG9o7_0CxIu1t-kCDRPQ"/>
          <p:cNvPicPr preferRelativeResize="0"/>
          <p:nvPr/>
        </p:nvPicPr>
        <p:blipFill rotWithShape="1">
          <a:blip r:embed="rId4">
            <a:alphaModFix/>
          </a:blip>
          <a:srcRect b="7079"/>
          <a:stretch/>
        </p:blipFill>
        <p:spPr>
          <a:xfrm>
            <a:off x="5107137" y="276223"/>
            <a:ext cx="3960662" cy="300037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1143000" y="1371600"/>
            <a:ext cx="3146939" cy="286232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1">
                <a:solidFill>
                  <a:srgbClr val="002060"/>
                </a:solidFill>
                <a:latin typeface="Arial"/>
                <a:ea typeface="Arial"/>
                <a:cs typeface="Arial"/>
                <a:sym typeface="Arial"/>
              </a:rPr>
              <a:t>-Universities </a:t>
            </a:r>
          </a:p>
          <a:p>
            <a:pPr marL="0" marR="0" lvl="0" indent="0" algn="l" rtl="0">
              <a:spcBef>
                <a:spcPts val="0"/>
              </a:spcBef>
              <a:spcAft>
                <a:spcPts val="0"/>
              </a:spcAft>
              <a:buSzPct val="25000"/>
              <a:buNone/>
            </a:pPr>
            <a:r>
              <a:rPr lang="en-US" sz="1800" b="1">
                <a:solidFill>
                  <a:srgbClr val="002060"/>
                </a:solidFill>
                <a:latin typeface="Arial"/>
                <a:ea typeface="Arial"/>
                <a:cs typeface="Arial"/>
                <a:sym typeface="Arial"/>
              </a:rPr>
              <a:t>-Links</a:t>
            </a:r>
          </a:p>
          <a:p>
            <a:pPr marL="0" marR="0" lvl="0" indent="0" algn="l" rtl="0">
              <a:spcBef>
                <a:spcPts val="0"/>
              </a:spcBef>
              <a:spcAft>
                <a:spcPts val="0"/>
              </a:spcAft>
              <a:buSzPct val="25000"/>
              <a:buNone/>
            </a:pPr>
            <a:r>
              <a:rPr lang="en-US" sz="1800" b="1">
                <a:solidFill>
                  <a:srgbClr val="002060"/>
                </a:solidFill>
                <a:latin typeface="Arial"/>
                <a:ea typeface="Arial"/>
                <a:cs typeface="Arial"/>
                <a:sym typeface="Arial"/>
              </a:rPr>
              <a:t>-Usernames</a:t>
            </a:r>
          </a:p>
          <a:p>
            <a:pPr marL="0" marR="0" lvl="0" indent="0" algn="l" rtl="0">
              <a:spcBef>
                <a:spcPts val="0"/>
              </a:spcBef>
              <a:spcAft>
                <a:spcPts val="0"/>
              </a:spcAft>
              <a:buSzPct val="25000"/>
              <a:buNone/>
            </a:pPr>
            <a:r>
              <a:rPr lang="en-US" sz="1800" b="1">
                <a:solidFill>
                  <a:srgbClr val="002060"/>
                </a:solidFill>
                <a:latin typeface="Arial"/>
                <a:ea typeface="Arial"/>
                <a:cs typeface="Arial"/>
                <a:sym typeface="Arial"/>
              </a:rPr>
              <a:t>-Passwords</a:t>
            </a:r>
          </a:p>
          <a:p>
            <a:pPr marL="0" marR="0" lvl="0" indent="0" algn="l" rtl="0">
              <a:spcBef>
                <a:spcPts val="0"/>
              </a:spcBef>
              <a:spcAft>
                <a:spcPts val="0"/>
              </a:spcAft>
              <a:buSzPct val="25000"/>
              <a:buNone/>
            </a:pPr>
            <a:r>
              <a:rPr lang="en-US" sz="1800" b="1">
                <a:solidFill>
                  <a:srgbClr val="002060"/>
                </a:solidFill>
                <a:latin typeface="Arial"/>
                <a:ea typeface="Arial"/>
                <a:cs typeface="Arial"/>
                <a:sym typeface="Arial"/>
              </a:rPr>
              <a:t>-Essay questions</a:t>
            </a:r>
          </a:p>
          <a:p>
            <a:pPr marL="0" marR="0" lvl="0" indent="0" algn="l" rtl="0">
              <a:spcBef>
                <a:spcPts val="0"/>
              </a:spcBef>
              <a:spcAft>
                <a:spcPts val="0"/>
              </a:spcAft>
              <a:buSzPct val="25000"/>
              <a:buNone/>
            </a:pPr>
            <a:r>
              <a:rPr lang="en-US" sz="1800" b="1">
                <a:solidFill>
                  <a:srgbClr val="002060"/>
                </a:solidFill>
                <a:latin typeface="Arial"/>
                <a:ea typeface="Arial"/>
                <a:cs typeface="Arial"/>
                <a:sym typeface="Arial"/>
              </a:rPr>
              <a:t>-Transcript submission </a:t>
            </a:r>
          </a:p>
          <a:p>
            <a:pPr marL="0" marR="0" lvl="0" indent="0" algn="l" rtl="0">
              <a:spcBef>
                <a:spcPts val="0"/>
              </a:spcBef>
              <a:spcAft>
                <a:spcPts val="0"/>
              </a:spcAft>
              <a:buSzPct val="25000"/>
              <a:buNone/>
            </a:pPr>
            <a:r>
              <a:rPr lang="en-US" sz="1800" b="1">
                <a:solidFill>
                  <a:srgbClr val="002060"/>
                </a:solidFill>
                <a:latin typeface="Arial"/>
                <a:ea typeface="Arial"/>
                <a:cs typeface="Arial"/>
                <a:sym typeface="Arial"/>
              </a:rPr>
              <a:t>  instructions</a:t>
            </a:r>
          </a:p>
          <a:p>
            <a:pPr marL="0" marR="0" lvl="0" indent="0" algn="l" rtl="0">
              <a:spcBef>
                <a:spcPts val="0"/>
              </a:spcBef>
              <a:spcAft>
                <a:spcPts val="0"/>
              </a:spcAft>
              <a:buSzPct val="25000"/>
              <a:buNone/>
            </a:pPr>
            <a:r>
              <a:rPr lang="en-US" sz="1800" b="1">
                <a:solidFill>
                  <a:srgbClr val="002060"/>
                </a:solidFill>
                <a:latin typeface="Arial"/>
                <a:ea typeface="Arial"/>
                <a:cs typeface="Arial"/>
                <a:sym typeface="Arial"/>
              </a:rPr>
              <a:t>-Application submission </a:t>
            </a:r>
          </a:p>
          <a:p>
            <a:pPr marL="0" marR="0" lvl="0" indent="0" algn="l" rtl="0">
              <a:spcBef>
                <a:spcPts val="0"/>
              </a:spcBef>
              <a:spcAft>
                <a:spcPts val="0"/>
              </a:spcAft>
              <a:buSzPct val="25000"/>
              <a:buNone/>
            </a:pPr>
            <a:r>
              <a:rPr lang="en-US" sz="1800" b="1">
                <a:solidFill>
                  <a:srgbClr val="002060"/>
                </a:solidFill>
                <a:latin typeface="Arial"/>
                <a:ea typeface="Arial"/>
                <a:cs typeface="Arial"/>
                <a:sym typeface="Arial"/>
              </a:rPr>
              <a:t>  instruction</a:t>
            </a:r>
          </a:p>
          <a:p>
            <a:pPr marL="0" marR="0" lvl="0" indent="0" algn="l" rtl="0">
              <a:spcBef>
                <a:spcPts val="0"/>
              </a:spcBef>
              <a:spcAft>
                <a:spcPts val="0"/>
              </a:spcAft>
              <a:buSzPct val="25000"/>
              <a:buNone/>
            </a:pPr>
            <a:r>
              <a:rPr lang="en-US" sz="1800" b="1">
                <a:solidFill>
                  <a:srgbClr val="212167"/>
                </a:solidFill>
                <a:latin typeface="Arial"/>
                <a:ea typeface="Arial"/>
                <a:cs typeface="Arial"/>
                <a:sym typeface="Arial"/>
              </a:rPr>
              <a:t>-Color coordinated (helps!)</a:t>
            </a:r>
          </a:p>
        </p:txBody>
      </p:sp>
      <p:pic>
        <p:nvPicPr>
          <p:cNvPr id="402" name="Shape 402" descr="http://www.aritz-urresti.com/wp-content/uploads/2012/01/planificacion-aritz-urresti-aumentar-rentabilidad-SMI1.jpg"/>
          <p:cNvPicPr preferRelativeResize="0"/>
          <p:nvPr/>
        </p:nvPicPr>
        <p:blipFill rotWithShape="1">
          <a:blip r:embed="rId3">
            <a:alphaModFix/>
          </a:blip>
          <a:srcRect/>
          <a:stretch/>
        </p:blipFill>
        <p:spPr>
          <a:xfrm>
            <a:off x="5638800" y="1524000"/>
            <a:ext cx="2226583" cy="2514599"/>
          </a:xfrm>
          <a:prstGeom prst="rect">
            <a:avLst/>
          </a:prstGeom>
          <a:noFill/>
          <a:ln>
            <a:noFill/>
          </a:ln>
        </p:spPr>
      </p:pic>
      <p:pic>
        <p:nvPicPr>
          <p:cNvPr id="403" name="Shape 403"/>
          <p:cNvPicPr preferRelativeResize="0"/>
          <p:nvPr/>
        </p:nvPicPr>
        <p:blipFill rotWithShape="1">
          <a:blip r:embed="rId4">
            <a:alphaModFix/>
          </a:blip>
          <a:srcRect r="71554"/>
          <a:stretch/>
        </p:blipFill>
        <p:spPr>
          <a:xfrm>
            <a:off x="33948" y="4343400"/>
            <a:ext cx="2852533" cy="1219199"/>
          </a:xfrm>
          <a:prstGeom prst="rect">
            <a:avLst/>
          </a:prstGeom>
          <a:noFill/>
          <a:ln>
            <a:noFill/>
          </a:ln>
        </p:spPr>
      </p:pic>
      <p:sp>
        <p:nvSpPr>
          <p:cNvPr id="404" name="Shape 404"/>
          <p:cNvSpPr txBox="1"/>
          <p:nvPr/>
        </p:nvSpPr>
        <p:spPr>
          <a:xfrm>
            <a:off x="398184"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a:solidFill>
                  <a:schemeClr val="lt1"/>
                </a:solidFill>
                <a:latin typeface="Tahoma"/>
                <a:ea typeface="Tahoma"/>
                <a:cs typeface="Tahoma"/>
                <a:sym typeface="Tahoma"/>
              </a:rPr>
              <a:t>Keep Track</a:t>
            </a:r>
          </a:p>
        </p:txBody>
      </p:sp>
      <p:pic>
        <p:nvPicPr>
          <p:cNvPr id="405" name="Shape 405"/>
          <p:cNvPicPr preferRelativeResize="0"/>
          <p:nvPr/>
        </p:nvPicPr>
        <p:blipFill rotWithShape="1">
          <a:blip r:embed="rId4">
            <a:alphaModFix/>
          </a:blip>
          <a:srcRect l="36448"/>
          <a:stretch/>
        </p:blipFill>
        <p:spPr>
          <a:xfrm>
            <a:off x="2624747" y="4343400"/>
            <a:ext cx="6372948" cy="1219199"/>
          </a:xfrm>
          <a:prstGeom prst="rect">
            <a:avLst/>
          </a:prstGeom>
          <a:noFill/>
          <a:ln>
            <a:noFill/>
          </a:ln>
        </p:spPr>
      </p:pic>
      <p:cxnSp>
        <p:nvCxnSpPr>
          <p:cNvPr id="7" name="Straight Connector 6"/>
          <p:cNvCxnSpPr/>
          <p:nvPr/>
        </p:nvCxnSpPr>
        <p:spPr>
          <a:xfrm>
            <a:off x="1608221" y="1024687"/>
            <a:ext cx="5370095" cy="34092"/>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subTitle" idx="1"/>
          </p:nvPr>
        </p:nvSpPr>
        <p:spPr>
          <a:xfrm>
            <a:off x="2596896" y="1154112"/>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Tahoma"/>
              <a:buNone/>
            </a:pPr>
            <a:endParaRPr sz="3200" b="0" i="0" u="none" strike="noStrike" cap="none">
              <a:solidFill>
                <a:schemeClr val="dk1"/>
              </a:solidFill>
              <a:latin typeface="Tahoma"/>
              <a:ea typeface="Tahoma"/>
              <a:cs typeface="Tahoma"/>
              <a:sym typeface="Tahoma"/>
            </a:endParaRPr>
          </a:p>
        </p:txBody>
      </p:sp>
      <p:sp>
        <p:nvSpPr>
          <p:cNvPr id="412" name="Shape 412"/>
          <p:cNvSpPr txBox="1">
            <a:spLocks noGrp="1"/>
          </p:cNvSpPr>
          <p:nvPr>
            <p:ph type="ctrTitle"/>
          </p:nvPr>
        </p:nvSpPr>
        <p:spPr>
          <a:xfrm>
            <a:off x="723899" y="-17726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chemeClr val="lt1"/>
                </a:solidFill>
                <a:latin typeface="Tahoma"/>
                <a:ea typeface="Tahoma"/>
                <a:cs typeface="Tahoma"/>
                <a:sym typeface="Tahoma"/>
              </a:rPr>
              <a:t>Sample Charts</a:t>
            </a:r>
          </a:p>
        </p:txBody>
      </p:sp>
      <p:pic>
        <p:nvPicPr>
          <p:cNvPr id="413" name="Shape 413"/>
          <p:cNvPicPr preferRelativeResize="0"/>
          <p:nvPr/>
        </p:nvPicPr>
        <p:blipFill rotWithShape="1">
          <a:blip r:embed="rId3">
            <a:alphaModFix/>
          </a:blip>
          <a:srcRect/>
          <a:stretch/>
        </p:blipFill>
        <p:spPr>
          <a:xfrm>
            <a:off x="1295400" y="2711628"/>
            <a:ext cx="6079401" cy="3886200"/>
          </a:xfrm>
          <a:prstGeom prst="rect">
            <a:avLst/>
          </a:prstGeom>
          <a:noFill/>
          <a:ln>
            <a:noFill/>
          </a:ln>
        </p:spPr>
      </p:pic>
      <p:pic>
        <p:nvPicPr>
          <p:cNvPr id="414" name="Shape 414"/>
          <p:cNvPicPr preferRelativeResize="0"/>
          <p:nvPr/>
        </p:nvPicPr>
        <p:blipFill rotWithShape="1">
          <a:blip r:embed="rId4">
            <a:alphaModFix/>
          </a:blip>
          <a:srcRect r="71554"/>
          <a:stretch/>
        </p:blipFill>
        <p:spPr>
          <a:xfrm>
            <a:off x="0" y="1359319"/>
            <a:ext cx="2852533" cy="1219199"/>
          </a:xfrm>
          <a:prstGeom prst="rect">
            <a:avLst/>
          </a:prstGeom>
          <a:noFill/>
          <a:ln>
            <a:noFill/>
          </a:ln>
        </p:spPr>
      </p:pic>
      <p:pic>
        <p:nvPicPr>
          <p:cNvPr id="415" name="Shape 415"/>
          <p:cNvPicPr preferRelativeResize="0"/>
          <p:nvPr/>
        </p:nvPicPr>
        <p:blipFill rotWithShape="1">
          <a:blip r:embed="rId4">
            <a:alphaModFix/>
          </a:blip>
          <a:srcRect l="36448"/>
          <a:stretch/>
        </p:blipFill>
        <p:spPr>
          <a:xfrm>
            <a:off x="2590799" y="1359319"/>
            <a:ext cx="6372948" cy="1219199"/>
          </a:xfrm>
          <a:prstGeom prst="rect">
            <a:avLst/>
          </a:prstGeom>
          <a:noFill/>
          <a:ln>
            <a:noFill/>
          </a:ln>
        </p:spPr>
      </p:pic>
      <p:cxnSp>
        <p:nvCxnSpPr>
          <p:cNvPr id="7" name="Straight Connector 6"/>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Tahoma"/>
              <a:buNone/>
            </a:pPr>
            <a:endParaRPr sz="3200" b="0" i="0" u="none" strike="noStrike" cap="none">
              <a:solidFill>
                <a:schemeClr val="dk1"/>
              </a:solidFill>
              <a:latin typeface="Tahoma"/>
              <a:ea typeface="Tahoma"/>
              <a:cs typeface="Tahoma"/>
              <a:sym typeface="Tahoma"/>
            </a:endParaRPr>
          </a:p>
        </p:txBody>
      </p:sp>
      <p:sp>
        <p:nvSpPr>
          <p:cNvPr id="422" name="Shape 422"/>
          <p:cNvSpPr txBox="1">
            <a:spLocks noGrp="1"/>
          </p:cNvSpPr>
          <p:nvPr>
            <p:ph type="ctrTitle"/>
          </p:nvPr>
        </p:nvSpPr>
        <p:spPr>
          <a:xfrm>
            <a:off x="685799" y="-217528"/>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chemeClr val="lt1"/>
                </a:solidFill>
                <a:latin typeface="Tahoma"/>
                <a:ea typeface="Tahoma"/>
                <a:cs typeface="Tahoma"/>
                <a:sym typeface="Tahoma"/>
              </a:rPr>
              <a:t>Sample Charts</a:t>
            </a:r>
          </a:p>
        </p:txBody>
      </p:sp>
      <p:pic>
        <p:nvPicPr>
          <p:cNvPr id="423" name="Shape 423"/>
          <p:cNvPicPr preferRelativeResize="0"/>
          <p:nvPr/>
        </p:nvPicPr>
        <p:blipFill rotWithShape="1">
          <a:blip r:embed="rId3">
            <a:alphaModFix/>
          </a:blip>
          <a:srcRect l="28111" t="18749" r="27378" b="8333"/>
          <a:stretch/>
        </p:blipFill>
        <p:spPr>
          <a:xfrm>
            <a:off x="0" y="1252496"/>
            <a:ext cx="7848599" cy="7228973"/>
          </a:xfrm>
          <a:prstGeom prst="rect">
            <a:avLst/>
          </a:prstGeom>
          <a:noFill/>
          <a:ln>
            <a:noFill/>
          </a:ln>
        </p:spPr>
      </p:pic>
      <p:cxnSp>
        <p:nvCxnSpPr>
          <p:cNvPr id="424" name="Shape 424"/>
          <p:cNvCxnSpPr/>
          <p:nvPr/>
        </p:nvCxnSpPr>
        <p:spPr>
          <a:xfrm rot="10800000" flipH="1">
            <a:off x="-533400" y="3124200"/>
            <a:ext cx="1371599" cy="76199"/>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cxnSp>
        <p:nvCxnSpPr>
          <p:cNvPr id="6" name="Straight Connector 5"/>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Tahoma"/>
              <a:buNone/>
            </a:pPr>
            <a:endParaRPr sz="3200" b="0" i="0" u="none" strike="noStrike" cap="none">
              <a:solidFill>
                <a:schemeClr val="dk1"/>
              </a:solidFill>
              <a:latin typeface="Tahoma"/>
              <a:ea typeface="Tahoma"/>
              <a:cs typeface="Tahoma"/>
              <a:sym typeface="Tahoma"/>
            </a:endParaRPr>
          </a:p>
        </p:txBody>
      </p:sp>
      <p:sp>
        <p:nvSpPr>
          <p:cNvPr id="431" name="Shape 431"/>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400" b="0" i="0" u="none" strike="noStrike" cap="none">
              <a:solidFill>
                <a:schemeClr val="dk2"/>
              </a:solidFill>
              <a:latin typeface="Tahoma"/>
              <a:ea typeface="Tahoma"/>
              <a:cs typeface="Tahoma"/>
              <a:sym typeface="Tahoma"/>
            </a:endParaRPr>
          </a:p>
        </p:txBody>
      </p:sp>
      <p:pic>
        <p:nvPicPr>
          <p:cNvPr id="432" name="Shape 432"/>
          <p:cNvPicPr preferRelativeResize="0"/>
          <p:nvPr/>
        </p:nvPicPr>
        <p:blipFill rotWithShape="1">
          <a:blip r:embed="rId3">
            <a:alphaModFix/>
          </a:blip>
          <a:srcRect r="63690" b="56250"/>
          <a:stretch/>
        </p:blipFill>
        <p:spPr>
          <a:xfrm>
            <a:off x="0" y="9350"/>
            <a:ext cx="4724400" cy="3200399"/>
          </a:xfrm>
          <a:prstGeom prst="rect">
            <a:avLst/>
          </a:prstGeom>
          <a:noFill/>
          <a:ln>
            <a:noFill/>
          </a:ln>
        </p:spPr>
      </p:pic>
      <p:pic>
        <p:nvPicPr>
          <p:cNvPr id="433" name="Shape 433"/>
          <p:cNvPicPr preferRelativeResize="0"/>
          <p:nvPr/>
        </p:nvPicPr>
        <p:blipFill rotWithShape="1">
          <a:blip r:embed="rId4">
            <a:alphaModFix/>
          </a:blip>
          <a:srcRect t="3125" r="54100" b="9375"/>
          <a:stretch/>
        </p:blipFill>
        <p:spPr>
          <a:xfrm>
            <a:off x="2918891" y="28272"/>
            <a:ext cx="6225108" cy="6671886"/>
          </a:xfrm>
          <a:prstGeom prst="rect">
            <a:avLst/>
          </a:prstGeom>
          <a:noFill/>
          <a:ln>
            <a:noFill/>
          </a:ln>
        </p:spPr>
      </p:pic>
      <p:sp>
        <p:nvSpPr>
          <p:cNvPr id="434" name="Shape 434"/>
          <p:cNvSpPr txBox="1"/>
          <p:nvPr/>
        </p:nvSpPr>
        <p:spPr>
          <a:xfrm>
            <a:off x="5367626" y="1219200"/>
            <a:ext cx="2404773"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a:solidFill>
                  <a:srgbClr val="FF0000"/>
                </a:solidFill>
                <a:latin typeface="Arial"/>
                <a:ea typeface="Arial"/>
                <a:cs typeface="Arial"/>
                <a:sym typeface="Arial"/>
              </a:rPr>
              <a:t>Many Drafts!!</a:t>
            </a:r>
          </a:p>
        </p:txBody>
      </p:sp>
      <p:pic>
        <p:nvPicPr>
          <p:cNvPr id="435" name="Shape 435" descr="http://tusfloresparasiempre.com/blog/wp-content/uploads/2011/03/540.jpg"/>
          <p:cNvPicPr preferRelativeResize="0"/>
          <p:nvPr/>
        </p:nvPicPr>
        <p:blipFill rotWithShape="1">
          <a:blip r:embed="rId5">
            <a:alphaModFix/>
          </a:blip>
          <a:srcRect/>
          <a:stretch/>
        </p:blipFill>
        <p:spPr>
          <a:xfrm>
            <a:off x="152400" y="3429000"/>
            <a:ext cx="2783540" cy="2057400"/>
          </a:xfrm>
          <a:prstGeom prst="rect">
            <a:avLst/>
          </a:prstGeom>
          <a:noFill/>
          <a:ln>
            <a:noFill/>
          </a:ln>
        </p:spPr>
      </p:pic>
      <p:sp>
        <p:nvSpPr>
          <p:cNvPr id="436" name="Shape 436"/>
          <p:cNvSpPr txBox="1"/>
          <p:nvPr/>
        </p:nvSpPr>
        <p:spPr>
          <a:xfrm>
            <a:off x="5486400" y="3043534"/>
            <a:ext cx="2459327"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a:solidFill>
                  <a:srgbClr val="FF0000"/>
                </a:solidFill>
                <a:latin typeface="Arial"/>
                <a:ea typeface="Arial"/>
                <a:cs typeface="Arial"/>
                <a:sym typeface="Arial"/>
              </a:rPr>
              <a:t>Many Mentors!!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2000"/>
                                        <p:tgtEl>
                                          <p:spTgt spid="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533400" y="76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chemeClr val="lt1"/>
                </a:solidFill>
                <a:latin typeface="Tahoma"/>
                <a:ea typeface="Tahoma"/>
                <a:cs typeface="Tahoma"/>
                <a:sym typeface="Tahoma"/>
              </a:rPr>
              <a:t>Many Mentors</a:t>
            </a:r>
          </a:p>
        </p:txBody>
      </p:sp>
      <p:sp>
        <p:nvSpPr>
          <p:cNvPr id="443" name="Shape 443"/>
          <p:cNvSpPr txBox="1">
            <a:spLocks noGrp="1"/>
          </p:cNvSpPr>
          <p:nvPr>
            <p:ph type="body" idx="1"/>
          </p:nvPr>
        </p:nvSpPr>
        <p:spPr>
          <a:xfrm>
            <a:off x="457200" y="1600200"/>
            <a:ext cx="8229600" cy="4267199"/>
          </a:xfrm>
          <a:prstGeom prst="rect">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Tahoma"/>
              <a:buChar char="•"/>
            </a:pPr>
            <a:r>
              <a:rPr lang="en-US" sz="2800" b="0" i="0" u="none" strike="noStrike" cap="none">
                <a:solidFill>
                  <a:schemeClr val="accent2"/>
                </a:solidFill>
                <a:latin typeface="Tahoma"/>
                <a:ea typeface="Tahoma"/>
                <a:cs typeface="Tahoma"/>
                <a:sym typeface="Tahoma"/>
              </a:rPr>
              <a:t>Identify mentors that are </a:t>
            </a:r>
            <a:r>
              <a:rPr lang="en-US" sz="2800" b="1" i="0" u="none" strike="noStrike" cap="none">
                <a:solidFill>
                  <a:schemeClr val="accent2"/>
                </a:solidFill>
                <a:latin typeface="Tahoma"/>
                <a:ea typeface="Tahoma"/>
                <a:cs typeface="Tahoma"/>
                <a:sym typeface="Tahoma"/>
              </a:rPr>
              <a:t>eager</a:t>
            </a:r>
            <a:r>
              <a:rPr lang="en-US" sz="2800" b="0" i="0" u="none" strike="noStrike" cap="none">
                <a:solidFill>
                  <a:schemeClr val="accent2"/>
                </a:solidFill>
                <a:latin typeface="Tahoma"/>
                <a:ea typeface="Tahoma"/>
                <a:cs typeface="Tahoma"/>
                <a:sym typeface="Tahoma"/>
              </a:rPr>
              <a:t> to be exposed to your </a:t>
            </a:r>
            <a:r>
              <a:rPr lang="en-US" sz="2800" b="1" i="0" u="none" strike="noStrike" cap="none">
                <a:solidFill>
                  <a:schemeClr val="accent2"/>
                </a:solidFill>
                <a:latin typeface="Tahoma"/>
                <a:ea typeface="Tahoma"/>
                <a:cs typeface="Tahoma"/>
                <a:sym typeface="Tahoma"/>
              </a:rPr>
              <a:t>ideas</a:t>
            </a:r>
            <a:r>
              <a:rPr lang="en-US" sz="2800" b="0" i="0" u="none" strike="noStrike" cap="none">
                <a:solidFill>
                  <a:schemeClr val="accent2"/>
                </a:solidFill>
                <a:latin typeface="Tahoma"/>
                <a:ea typeface="Tahoma"/>
                <a:cs typeface="Tahoma"/>
                <a:sym typeface="Tahoma"/>
              </a:rPr>
              <a:t> and </a:t>
            </a:r>
            <a:r>
              <a:rPr lang="en-US" sz="2800" b="1" i="0" u="none" strike="noStrike" cap="none">
                <a:solidFill>
                  <a:schemeClr val="accent2"/>
                </a:solidFill>
                <a:latin typeface="Tahoma"/>
                <a:ea typeface="Tahoma"/>
                <a:cs typeface="Tahoma"/>
                <a:sym typeface="Tahoma"/>
              </a:rPr>
              <a:t>willing to guide</a:t>
            </a:r>
            <a:r>
              <a:rPr lang="en-US" sz="2800" b="0" i="0" u="none" strike="noStrike" cap="none">
                <a:solidFill>
                  <a:schemeClr val="accent2"/>
                </a:solidFill>
                <a:latin typeface="Tahoma"/>
                <a:ea typeface="Tahoma"/>
                <a:cs typeface="Tahoma"/>
                <a:sym typeface="Tahoma"/>
              </a:rPr>
              <a:t> you during the process.</a:t>
            </a:r>
          </a:p>
          <a:p>
            <a:pPr marL="342900" marR="0" lvl="0" indent="-342900" algn="l" rtl="0">
              <a:spcBef>
                <a:spcPts val="560"/>
              </a:spcBef>
              <a:spcAft>
                <a:spcPts val="0"/>
              </a:spcAft>
              <a:buClr>
                <a:schemeClr val="dk1"/>
              </a:buClr>
              <a:buSzPct val="100000"/>
              <a:buFont typeface="Tahoma"/>
              <a:buNone/>
            </a:pPr>
            <a:endParaRPr sz="2800" b="0" i="0" u="none" strike="noStrike" cap="none">
              <a:solidFill>
                <a:schemeClr val="accent2"/>
              </a:solidFill>
              <a:latin typeface="Tahoma"/>
              <a:ea typeface="Tahoma"/>
              <a:cs typeface="Tahoma"/>
              <a:sym typeface="Tahoma"/>
            </a:endParaRPr>
          </a:p>
          <a:p>
            <a:pPr marL="342900" marR="0" lvl="0" indent="-342900" algn="l" rtl="0">
              <a:spcBef>
                <a:spcPts val="560"/>
              </a:spcBef>
              <a:spcAft>
                <a:spcPts val="0"/>
              </a:spcAft>
              <a:buClr>
                <a:schemeClr val="accent2"/>
              </a:buClr>
              <a:buSzPct val="100000"/>
              <a:buFont typeface="Tahoma"/>
              <a:buChar char="•"/>
            </a:pPr>
            <a:r>
              <a:rPr lang="en-US" sz="2800" b="0" i="0" u="none" strike="noStrike" cap="none">
                <a:solidFill>
                  <a:schemeClr val="accent2"/>
                </a:solidFill>
                <a:latin typeface="Tahoma"/>
                <a:ea typeface="Tahoma"/>
                <a:cs typeface="Tahoma"/>
                <a:sym typeface="Tahoma"/>
              </a:rPr>
              <a:t>Choose those mentors that encourage </a:t>
            </a:r>
            <a:r>
              <a:rPr lang="en-US" sz="2800" b="1" i="0" u="none" strike="noStrike" cap="none">
                <a:solidFill>
                  <a:schemeClr val="accent2"/>
                </a:solidFill>
                <a:latin typeface="Tahoma"/>
                <a:ea typeface="Tahoma"/>
                <a:cs typeface="Tahoma"/>
                <a:sym typeface="Tahoma"/>
              </a:rPr>
              <a:t>strategic thinking and creativity </a:t>
            </a:r>
            <a:r>
              <a:rPr lang="en-US" sz="2800" b="0" i="0" u="none" strike="noStrike" cap="none">
                <a:solidFill>
                  <a:schemeClr val="accent2"/>
                </a:solidFill>
                <a:latin typeface="Tahoma"/>
                <a:ea typeface="Tahoma"/>
                <a:cs typeface="Tahoma"/>
                <a:sym typeface="Tahoma"/>
              </a:rPr>
              <a:t>while imparting a </a:t>
            </a:r>
            <a:r>
              <a:rPr lang="en-US" sz="2800" b="1" i="0" u="none" strike="noStrike" cap="none">
                <a:solidFill>
                  <a:schemeClr val="accent2"/>
                </a:solidFill>
                <a:latin typeface="Tahoma"/>
                <a:ea typeface="Tahoma"/>
                <a:cs typeface="Tahoma"/>
                <a:sym typeface="Tahoma"/>
              </a:rPr>
              <a:t>set of skills</a:t>
            </a:r>
            <a:r>
              <a:rPr lang="en-US" sz="2800" b="0" i="0" u="none" strike="noStrike" cap="none">
                <a:solidFill>
                  <a:schemeClr val="accent2"/>
                </a:solidFill>
                <a:latin typeface="Tahoma"/>
                <a:ea typeface="Tahoma"/>
                <a:cs typeface="Tahoma"/>
                <a:sym typeface="Tahoma"/>
              </a:rPr>
              <a:t>.</a:t>
            </a:r>
          </a:p>
          <a:p>
            <a:pPr marL="342900" marR="0" lvl="0" indent="-342900" algn="l" rtl="0">
              <a:spcBef>
                <a:spcPts val="560"/>
              </a:spcBef>
              <a:spcAft>
                <a:spcPts val="0"/>
              </a:spcAft>
              <a:buClr>
                <a:schemeClr val="dk1"/>
              </a:buClr>
              <a:buSzPct val="100000"/>
              <a:buFont typeface="Tahoma"/>
              <a:buNone/>
            </a:pPr>
            <a:endParaRPr sz="2800" b="0" i="0" u="none" strike="noStrike" cap="none">
              <a:solidFill>
                <a:schemeClr val="accent2"/>
              </a:solidFill>
              <a:latin typeface="Tahoma"/>
              <a:ea typeface="Tahoma"/>
              <a:cs typeface="Tahoma"/>
              <a:sym typeface="Tahoma"/>
            </a:endParaRPr>
          </a:p>
          <a:p>
            <a:pPr marL="342900" marR="0" lvl="0" indent="-342900" algn="l" rtl="0">
              <a:spcBef>
                <a:spcPts val="560"/>
              </a:spcBef>
              <a:spcAft>
                <a:spcPts val="0"/>
              </a:spcAft>
              <a:buClr>
                <a:schemeClr val="accent2"/>
              </a:buClr>
              <a:buSzPct val="100000"/>
              <a:buFont typeface="Tahoma"/>
              <a:buChar char="•"/>
            </a:pPr>
            <a:r>
              <a:rPr lang="en-US" sz="2800" b="0" i="0" u="none" strike="noStrike" cap="none">
                <a:solidFill>
                  <a:schemeClr val="accent2"/>
                </a:solidFill>
                <a:latin typeface="Tahoma"/>
                <a:ea typeface="Tahoma"/>
                <a:cs typeface="Tahoma"/>
                <a:sym typeface="Tahoma"/>
              </a:rPr>
              <a:t>Mentors </a:t>
            </a:r>
            <a:r>
              <a:rPr lang="en-US" sz="2800" b="1" i="0" u="none" strike="noStrike" cap="none">
                <a:solidFill>
                  <a:schemeClr val="accent2"/>
                </a:solidFill>
                <a:latin typeface="Tahoma"/>
                <a:ea typeface="Tahoma"/>
                <a:cs typeface="Tahoma"/>
                <a:sym typeface="Tahoma"/>
              </a:rPr>
              <a:t>in and outside </a:t>
            </a:r>
            <a:r>
              <a:rPr lang="en-US" sz="2800" b="0" i="0" u="none" strike="noStrike" cap="none">
                <a:solidFill>
                  <a:schemeClr val="accent2"/>
                </a:solidFill>
                <a:latin typeface="Tahoma"/>
                <a:ea typeface="Tahoma"/>
                <a:cs typeface="Tahoma"/>
                <a:sym typeface="Tahoma"/>
              </a:rPr>
              <a:t>of your field of study.</a:t>
            </a:r>
          </a:p>
          <a:p>
            <a:pPr marL="342900" marR="0" lvl="0" indent="-342900" algn="l" rtl="0">
              <a:spcBef>
                <a:spcPts val="560"/>
              </a:spcBef>
              <a:spcAft>
                <a:spcPts val="0"/>
              </a:spcAft>
              <a:buClr>
                <a:schemeClr val="dk1"/>
              </a:buClr>
              <a:buSzPct val="100000"/>
              <a:buFont typeface="Tahoma"/>
              <a:buNone/>
            </a:pPr>
            <a:endParaRPr sz="2800" b="0" i="0" u="none" strike="noStrike" cap="none">
              <a:solidFill>
                <a:schemeClr val="accent2"/>
              </a:solidFill>
              <a:latin typeface="Tahoma"/>
              <a:ea typeface="Tahoma"/>
              <a:cs typeface="Tahoma"/>
              <a:sym typeface="Tahoma"/>
            </a:endParaRPr>
          </a:p>
          <a:p>
            <a:pPr marL="342900" marR="0" lvl="0" indent="-342900" algn="l" rtl="0">
              <a:spcBef>
                <a:spcPts val="560"/>
              </a:spcBef>
              <a:spcAft>
                <a:spcPts val="0"/>
              </a:spcAft>
              <a:buClr>
                <a:schemeClr val="dk1"/>
              </a:buClr>
              <a:buSzPct val="100000"/>
              <a:buFont typeface="Tahoma"/>
              <a:buNone/>
            </a:pPr>
            <a:endParaRPr sz="2800" b="0" i="0" u="none" strike="noStrike" cap="none">
              <a:solidFill>
                <a:schemeClr val="accent2"/>
              </a:solidFill>
              <a:latin typeface="Tahoma"/>
              <a:ea typeface="Tahoma"/>
              <a:cs typeface="Tahoma"/>
              <a:sym typeface="Tahoma"/>
            </a:endParaRPr>
          </a:p>
          <a:p>
            <a:pPr marL="342900" marR="0" lvl="0" indent="-342900" algn="l" rtl="0">
              <a:spcBef>
                <a:spcPts val="560"/>
              </a:spcBef>
              <a:spcAft>
                <a:spcPts val="0"/>
              </a:spcAft>
              <a:buClr>
                <a:schemeClr val="dk1"/>
              </a:buClr>
              <a:buSzPct val="100000"/>
              <a:buFont typeface="Tahoma"/>
              <a:buNone/>
            </a:pPr>
            <a:endParaRPr sz="2800" b="0" i="0" u="none" strike="noStrike" cap="none">
              <a:solidFill>
                <a:schemeClr val="accent2"/>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p:nvPr/>
        </p:nvSpPr>
        <p:spPr>
          <a:xfrm>
            <a:off x="838200" y="6229350"/>
            <a:ext cx="7391399" cy="4000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a:solidFill>
                  <a:schemeClr val="lt1"/>
                </a:solidFill>
                <a:latin typeface="Tahoma"/>
                <a:ea typeface="Tahoma"/>
                <a:cs typeface="Tahoma"/>
                <a:sym typeface="Tahoma"/>
              </a:rPr>
              <a:t>Graduate Research Fellowship Program Operations Center</a:t>
            </a:r>
          </a:p>
        </p:txBody>
      </p:sp>
      <p:pic>
        <p:nvPicPr>
          <p:cNvPr id="504" name="Shape 504"/>
          <p:cNvPicPr preferRelativeResize="0"/>
          <p:nvPr/>
        </p:nvPicPr>
        <p:blipFill rotWithShape="1">
          <a:blip r:embed="rId3">
            <a:alphaModFix/>
          </a:blip>
          <a:srcRect r="2556"/>
          <a:stretch/>
        </p:blipFill>
        <p:spPr>
          <a:xfrm>
            <a:off x="82550" y="76200"/>
            <a:ext cx="1089024" cy="1143000"/>
          </a:xfrm>
          <a:prstGeom prst="rect">
            <a:avLst/>
          </a:prstGeom>
          <a:noFill/>
          <a:ln w="9525" cap="flat" cmpd="sng">
            <a:solidFill>
              <a:schemeClr val="dk1"/>
            </a:solidFill>
            <a:prstDash val="solid"/>
            <a:miter/>
            <a:headEnd type="none" w="med" len="med"/>
            <a:tailEnd type="none" w="med" len="med"/>
          </a:ln>
        </p:spPr>
      </p:pic>
      <p:sp>
        <p:nvSpPr>
          <p:cNvPr id="505" name="Shape 505"/>
          <p:cNvSpPr txBox="1">
            <a:spLocks noGrp="1"/>
          </p:cNvSpPr>
          <p:nvPr>
            <p:ph type="ctrTitle"/>
          </p:nvPr>
        </p:nvSpPr>
        <p:spPr>
          <a:xfrm>
            <a:off x="457200" y="1828800"/>
            <a:ext cx="8077199" cy="36607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0" i="0" u="none" strike="noStrike" cap="none">
                <a:solidFill>
                  <a:srgbClr val="262672"/>
                </a:solidFill>
                <a:latin typeface="Tahoma"/>
                <a:ea typeface="Tahoma"/>
                <a:cs typeface="Tahoma"/>
                <a:sym typeface="Tahoma"/>
              </a:rPr>
              <a:t>The NSF Graduate Research Fellowship Program</a:t>
            </a:r>
          </a:p>
        </p:txBody>
      </p:sp>
      <p:sp>
        <p:nvSpPr>
          <p:cNvPr id="506" name="Shape 506"/>
          <p:cNvSpPr/>
          <p:nvPr/>
        </p:nvSpPr>
        <p:spPr>
          <a:xfrm>
            <a:off x="1143000" y="76200"/>
            <a:ext cx="8229600" cy="1143000"/>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National Science Foundation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p:nvPr/>
        </p:nvSpPr>
        <p:spPr>
          <a:xfrm>
            <a:off x="1219200" y="1524000"/>
            <a:ext cx="6553200" cy="4216539"/>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65125" marR="0" lvl="0" indent="-263525" algn="l" rtl="0">
              <a:spcBef>
                <a:spcPts val="0"/>
              </a:spcBef>
              <a:spcAft>
                <a:spcPts val="0"/>
              </a:spcAft>
              <a:buClr>
                <a:schemeClr val="accent2"/>
              </a:buClr>
              <a:buSzPct val="25000"/>
              <a:buFont typeface="Noto Sans Symbols"/>
              <a:buNone/>
            </a:pPr>
            <a:r>
              <a:rPr lang="en-US" sz="2800" b="1">
                <a:solidFill>
                  <a:schemeClr val="accent2"/>
                </a:solidFill>
                <a:latin typeface="Tahoma"/>
                <a:ea typeface="Tahoma"/>
                <a:cs typeface="Tahoma"/>
                <a:sym typeface="Tahoma"/>
              </a:rPr>
              <a:t>NSF FastLane</a:t>
            </a:r>
          </a:p>
          <a:p>
            <a:pPr marL="365125" marR="0" lvl="0" indent="-263525" algn="l" rtl="0">
              <a:spcBef>
                <a:spcPts val="0"/>
              </a:spcBef>
              <a:spcAft>
                <a:spcPts val="0"/>
              </a:spcAft>
              <a:buClr>
                <a:schemeClr val="dk1"/>
              </a:buClr>
              <a:buFont typeface="Noto Sans Symbols"/>
              <a:buNone/>
            </a:pPr>
            <a:endParaRPr sz="1000" b="1">
              <a:solidFill>
                <a:schemeClr val="accent2"/>
              </a:solidFill>
              <a:latin typeface="Tahoma"/>
              <a:ea typeface="Tahoma"/>
              <a:cs typeface="Tahoma"/>
              <a:sym typeface="Tahoma"/>
            </a:endParaRPr>
          </a:p>
          <a:p>
            <a:pPr marL="365125" marR="0" lvl="0" indent="-263525" algn="l" rtl="0">
              <a:lnSpc>
                <a:spcPct val="150000"/>
              </a:lnSpc>
              <a:spcBef>
                <a:spcPts val="0"/>
              </a:spcBef>
              <a:spcAft>
                <a:spcPts val="0"/>
              </a:spcAft>
              <a:buClr>
                <a:schemeClr val="accent2"/>
              </a:buClr>
              <a:buSzPct val="100000"/>
              <a:buFont typeface="Arial"/>
              <a:buChar char="•"/>
            </a:pPr>
            <a:r>
              <a:rPr lang="en-US" sz="2000">
                <a:solidFill>
                  <a:schemeClr val="accent2"/>
                </a:solidFill>
                <a:latin typeface="Tahoma"/>
                <a:ea typeface="Tahoma"/>
                <a:cs typeface="Tahoma"/>
                <a:sym typeface="Tahoma"/>
              </a:rPr>
              <a:t>Personal, Relevant Background and Future Goals Statement (3 pages)</a:t>
            </a:r>
          </a:p>
          <a:p>
            <a:pPr marL="365125" marR="0" lvl="0" indent="-263525" algn="l" rtl="0">
              <a:lnSpc>
                <a:spcPct val="150000"/>
              </a:lnSpc>
              <a:spcBef>
                <a:spcPts val="0"/>
              </a:spcBef>
              <a:spcAft>
                <a:spcPts val="0"/>
              </a:spcAft>
              <a:buClr>
                <a:schemeClr val="accent2"/>
              </a:buClr>
              <a:buSzPct val="100000"/>
              <a:buFont typeface="Arial"/>
              <a:buChar char="•"/>
            </a:pPr>
            <a:r>
              <a:rPr lang="en-US" sz="2000">
                <a:solidFill>
                  <a:schemeClr val="accent2"/>
                </a:solidFill>
                <a:latin typeface="Tahoma"/>
                <a:ea typeface="Tahoma"/>
                <a:cs typeface="Tahoma"/>
                <a:sym typeface="Tahoma"/>
              </a:rPr>
              <a:t>Graduate Research Statement (2 pages)</a:t>
            </a:r>
          </a:p>
          <a:p>
            <a:pPr marL="365125" marR="0" lvl="0" indent="-263525" algn="l" rtl="0">
              <a:lnSpc>
                <a:spcPct val="150000"/>
              </a:lnSpc>
              <a:spcBef>
                <a:spcPts val="0"/>
              </a:spcBef>
              <a:spcAft>
                <a:spcPts val="0"/>
              </a:spcAft>
              <a:buClr>
                <a:schemeClr val="accent2"/>
              </a:buClr>
              <a:buSzPct val="100000"/>
              <a:buFont typeface="Arial"/>
              <a:buChar char="•"/>
            </a:pPr>
            <a:r>
              <a:rPr lang="en-US" sz="2000">
                <a:solidFill>
                  <a:schemeClr val="accent2"/>
                </a:solidFill>
                <a:latin typeface="Tahoma"/>
                <a:ea typeface="Tahoma"/>
                <a:cs typeface="Tahoma"/>
                <a:sym typeface="Tahoma"/>
              </a:rPr>
              <a:t>Transcripts, uploaded into FastLane</a:t>
            </a:r>
          </a:p>
          <a:p>
            <a:pPr marL="365125" marR="0" lvl="0" indent="-263525" algn="l" rtl="0">
              <a:lnSpc>
                <a:spcPct val="150000"/>
              </a:lnSpc>
              <a:spcBef>
                <a:spcPts val="0"/>
              </a:spcBef>
              <a:spcAft>
                <a:spcPts val="0"/>
              </a:spcAft>
              <a:buClr>
                <a:schemeClr val="accent2"/>
              </a:buClr>
              <a:buSzPct val="100000"/>
              <a:buFont typeface="Arial"/>
              <a:buChar char="•"/>
            </a:pPr>
            <a:r>
              <a:rPr lang="en-US" sz="2000" b="1">
                <a:solidFill>
                  <a:schemeClr val="accent2"/>
                </a:solidFill>
                <a:latin typeface="Tahoma"/>
                <a:ea typeface="Tahoma"/>
                <a:cs typeface="Tahoma"/>
                <a:sym typeface="Tahoma"/>
              </a:rPr>
              <a:t>Three</a:t>
            </a:r>
            <a:r>
              <a:rPr lang="en-US" sz="2000">
                <a:solidFill>
                  <a:schemeClr val="accent2"/>
                </a:solidFill>
                <a:latin typeface="Tahoma"/>
                <a:ea typeface="Tahoma"/>
                <a:cs typeface="Tahoma"/>
                <a:sym typeface="Tahoma"/>
              </a:rPr>
              <a:t> letters of reference required</a:t>
            </a:r>
          </a:p>
          <a:p>
            <a:pPr marL="0" marR="0" lvl="0" indent="0" algn="l" rtl="0">
              <a:spcBef>
                <a:spcPts val="0"/>
              </a:spcBef>
              <a:spcAft>
                <a:spcPts val="0"/>
              </a:spcAft>
              <a:buClr>
                <a:schemeClr val="dk1"/>
              </a:buClr>
              <a:buFont typeface="Arial"/>
              <a:buNone/>
            </a:pPr>
            <a:endParaRPr sz="2000">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Arial"/>
              <a:buChar char="•"/>
            </a:pPr>
            <a:r>
              <a:rPr lang="en-US" sz="2000">
                <a:solidFill>
                  <a:schemeClr val="accent2"/>
                </a:solidFill>
                <a:latin typeface="Tahoma"/>
                <a:ea typeface="Tahoma"/>
                <a:cs typeface="Tahoma"/>
                <a:sym typeface="Tahoma"/>
              </a:rPr>
              <a:t>Additional information required for some candidates  See Solicitation for eligibility requirements (available on www.nsfgrfp.org)</a:t>
            </a:r>
          </a:p>
        </p:txBody>
      </p:sp>
      <p:sp>
        <p:nvSpPr>
          <p:cNvPr id="619" name="Shape 619"/>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Complete Application</a:t>
            </a:r>
          </a:p>
        </p:txBody>
      </p:sp>
    </p:spTree>
    <p:extLst>
      <p:ext uri="{BB962C8B-B14F-4D97-AF65-F5344CB8AC3E}">
        <p14:creationId xmlns:p14="http://schemas.microsoft.com/office/powerpoint/2010/main" val="1367813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p:nvPr/>
        </p:nvSpPr>
        <p:spPr>
          <a:xfrm>
            <a:off x="3733800" y="1676400"/>
            <a:ext cx="4495800" cy="762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None/>
            </a:pPr>
            <a:endParaRPr sz="400">
              <a:solidFill>
                <a:schemeClr val="accent2"/>
              </a:solidFill>
              <a:latin typeface="Arial"/>
              <a:ea typeface="Arial"/>
              <a:cs typeface="Arial"/>
              <a:sym typeface="Arial"/>
            </a:endParaRPr>
          </a:p>
        </p:txBody>
      </p:sp>
      <p:pic>
        <p:nvPicPr>
          <p:cNvPr id="542" name="Shape 542" descr="elem_home.jpg"/>
          <p:cNvPicPr preferRelativeResize="0"/>
          <p:nvPr/>
        </p:nvPicPr>
        <p:blipFill rotWithShape="1">
          <a:blip r:embed="rId3">
            <a:alphaModFix/>
          </a:blip>
          <a:srcRect/>
          <a:stretch/>
        </p:blipFill>
        <p:spPr>
          <a:xfrm>
            <a:off x="228600" y="1600200"/>
            <a:ext cx="3581399" cy="4232275"/>
          </a:xfrm>
          <a:prstGeom prst="rect">
            <a:avLst/>
          </a:prstGeom>
          <a:noFill/>
          <a:ln w="25400" cap="flat" cmpd="sng">
            <a:solidFill>
              <a:schemeClr val="accent6"/>
            </a:solidFill>
            <a:prstDash val="solid"/>
            <a:miter/>
            <a:headEnd type="none" w="med" len="med"/>
            <a:tailEnd type="none" w="med" len="med"/>
          </a:ln>
        </p:spPr>
      </p:pic>
      <p:sp>
        <p:nvSpPr>
          <p:cNvPr id="543" name="Shape 543"/>
          <p:cNvSpPr/>
          <p:nvPr/>
        </p:nvSpPr>
        <p:spPr>
          <a:xfrm>
            <a:off x="4114800" y="1371600"/>
            <a:ext cx="4876799" cy="4616647"/>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2D2D8A"/>
              </a:buClr>
              <a:buSzPct val="100000"/>
              <a:buFont typeface="Arial"/>
              <a:buChar char="•"/>
            </a:pPr>
            <a:r>
              <a:rPr lang="en-US" sz="2400" dirty="0">
                <a:solidFill>
                  <a:srgbClr val="2D2D8A"/>
                </a:solidFill>
                <a:latin typeface="Tahoma"/>
                <a:ea typeface="Tahoma"/>
                <a:cs typeface="Tahoma"/>
                <a:sym typeface="Tahoma"/>
              </a:rPr>
              <a:t>  U.S. citizens, nationals, and</a:t>
            </a:r>
          </a:p>
          <a:p>
            <a:pPr marL="0" marR="0" lvl="0" indent="0" algn="l" rtl="0">
              <a:spcBef>
                <a:spcPts val="0"/>
              </a:spcBef>
              <a:spcAft>
                <a:spcPts val="0"/>
              </a:spcAft>
              <a:buSzPct val="25000"/>
              <a:buNone/>
            </a:pPr>
            <a:r>
              <a:rPr lang="en-US" sz="2400" dirty="0">
                <a:solidFill>
                  <a:srgbClr val="2D2D8A"/>
                </a:solidFill>
                <a:latin typeface="Tahoma"/>
                <a:ea typeface="Tahoma"/>
                <a:cs typeface="Tahoma"/>
                <a:sym typeface="Tahoma"/>
              </a:rPr>
              <a:t>   permanent residents </a:t>
            </a:r>
          </a:p>
          <a:p>
            <a:pPr marL="0" marR="0" lvl="0" indent="0" algn="l" rtl="0">
              <a:spcBef>
                <a:spcPts val="0"/>
              </a:spcBef>
              <a:spcAft>
                <a:spcPts val="0"/>
              </a:spcAft>
              <a:buClr>
                <a:schemeClr val="dk1"/>
              </a:buClr>
              <a:buFont typeface="Arial"/>
              <a:buNone/>
            </a:pPr>
            <a:endParaRPr sz="1000" dirty="0">
              <a:solidFill>
                <a:srgbClr val="2D2D8A"/>
              </a:solidFill>
              <a:latin typeface="Tahoma"/>
              <a:ea typeface="Tahoma"/>
              <a:cs typeface="Tahoma"/>
              <a:sym typeface="Tahoma"/>
            </a:endParaRPr>
          </a:p>
          <a:p>
            <a:pPr marL="0" marR="0" lvl="0" indent="0" algn="l" rtl="0">
              <a:spcBef>
                <a:spcPts val="0"/>
              </a:spcBef>
              <a:spcAft>
                <a:spcPts val="0"/>
              </a:spcAft>
              <a:buClr>
                <a:srgbClr val="2D2D8A"/>
              </a:buClr>
              <a:buSzPct val="100000"/>
              <a:buFont typeface="Arial"/>
              <a:buChar char="•"/>
            </a:pPr>
            <a:r>
              <a:rPr lang="en-US" sz="2400" dirty="0">
                <a:solidFill>
                  <a:srgbClr val="2D2D8A"/>
                </a:solidFill>
                <a:latin typeface="Tahoma"/>
                <a:ea typeface="Tahoma"/>
                <a:cs typeface="Tahoma"/>
                <a:sym typeface="Tahoma"/>
              </a:rPr>
              <a:t>  Early-career students</a:t>
            </a:r>
          </a:p>
          <a:p>
            <a:pPr marL="0" marR="0" lvl="0" indent="0" algn="l" rtl="0">
              <a:spcBef>
                <a:spcPts val="0"/>
              </a:spcBef>
              <a:spcAft>
                <a:spcPts val="0"/>
              </a:spcAft>
              <a:buClr>
                <a:schemeClr val="dk1"/>
              </a:buClr>
              <a:buFont typeface="Arial"/>
              <a:buNone/>
            </a:pPr>
            <a:endParaRPr sz="1000" dirty="0">
              <a:solidFill>
                <a:srgbClr val="2D2D8A"/>
              </a:solidFill>
              <a:latin typeface="Tahoma"/>
              <a:ea typeface="Tahoma"/>
              <a:cs typeface="Tahoma"/>
              <a:sym typeface="Tahoma"/>
            </a:endParaRPr>
          </a:p>
          <a:p>
            <a:pPr marL="0" marR="0" lvl="0" indent="0" algn="l" rtl="0">
              <a:spcBef>
                <a:spcPts val="0"/>
              </a:spcBef>
              <a:spcAft>
                <a:spcPts val="0"/>
              </a:spcAft>
              <a:buClr>
                <a:srgbClr val="2D2D8A"/>
              </a:buClr>
              <a:buSzPct val="100000"/>
              <a:buFont typeface="Arial"/>
              <a:buChar char="•"/>
            </a:pPr>
            <a:r>
              <a:rPr lang="en-US" sz="2400" dirty="0">
                <a:solidFill>
                  <a:srgbClr val="2D2D8A"/>
                </a:solidFill>
                <a:latin typeface="Tahoma"/>
                <a:ea typeface="Tahoma"/>
                <a:cs typeface="Tahoma"/>
                <a:sym typeface="Tahoma"/>
              </a:rPr>
              <a:t>  Pursuing research-based</a:t>
            </a:r>
          </a:p>
          <a:p>
            <a:pPr marL="0" marR="0" lvl="0" indent="0" algn="l" rtl="0">
              <a:spcBef>
                <a:spcPts val="0"/>
              </a:spcBef>
              <a:spcAft>
                <a:spcPts val="0"/>
              </a:spcAft>
              <a:buSzPct val="25000"/>
              <a:buNone/>
            </a:pPr>
            <a:r>
              <a:rPr lang="en-US" sz="2400" dirty="0">
                <a:solidFill>
                  <a:srgbClr val="2D2D8A"/>
                </a:solidFill>
                <a:latin typeface="Tahoma"/>
                <a:ea typeface="Tahoma"/>
                <a:cs typeface="Tahoma"/>
                <a:sym typeface="Tahoma"/>
              </a:rPr>
              <a:t>   MS or PhD in NSF fields </a:t>
            </a:r>
          </a:p>
          <a:p>
            <a:pPr marL="0" marR="0" lvl="0" indent="0" algn="l" rtl="0">
              <a:spcBef>
                <a:spcPts val="0"/>
              </a:spcBef>
              <a:spcAft>
                <a:spcPts val="0"/>
              </a:spcAft>
              <a:buClr>
                <a:schemeClr val="dk1"/>
              </a:buClr>
              <a:buFont typeface="Arial"/>
              <a:buNone/>
            </a:pPr>
            <a:endParaRPr sz="1000" dirty="0">
              <a:solidFill>
                <a:srgbClr val="2D2D8A"/>
              </a:solidFill>
              <a:latin typeface="Tahoma"/>
              <a:ea typeface="Tahoma"/>
              <a:cs typeface="Tahoma"/>
              <a:sym typeface="Tahoma"/>
            </a:endParaRPr>
          </a:p>
          <a:p>
            <a:pPr marL="0" marR="0" lvl="0" indent="0" algn="l" rtl="0">
              <a:spcBef>
                <a:spcPts val="0"/>
              </a:spcBef>
              <a:spcAft>
                <a:spcPts val="0"/>
              </a:spcAft>
              <a:buClr>
                <a:srgbClr val="2D2D8A"/>
              </a:buClr>
              <a:buSzPct val="100000"/>
              <a:buFont typeface="Arial"/>
              <a:buChar char="•"/>
            </a:pPr>
            <a:r>
              <a:rPr lang="en-US" sz="2400" dirty="0">
                <a:solidFill>
                  <a:srgbClr val="2D2D8A"/>
                </a:solidFill>
                <a:latin typeface="Tahoma"/>
                <a:ea typeface="Tahoma"/>
                <a:cs typeface="Tahoma"/>
                <a:sym typeface="Tahoma"/>
              </a:rPr>
              <a:t>  Enrolled in accredited U.S.</a:t>
            </a:r>
          </a:p>
          <a:p>
            <a:pPr marL="0" marR="0" lvl="0" indent="0" algn="l" rtl="0">
              <a:spcBef>
                <a:spcPts val="0"/>
              </a:spcBef>
              <a:spcAft>
                <a:spcPts val="0"/>
              </a:spcAft>
              <a:buClr>
                <a:srgbClr val="2D2D8A"/>
              </a:buClr>
              <a:buSzPct val="25000"/>
              <a:buFont typeface="Arial"/>
              <a:buNone/>
            </a:pPr>
            <a:r>
              <a:rPr lang="en-US" sz="2400" dirty="0">
                <a:solidFill>
                  <a:srgbClr val="2D2D8A"/>
                </a:solidFill>
                <a:latin typeface="Tahoma"/>
                <a:ea typeface="Tahoma"/>
                <a:cs typeface="Tahoma"/>
                <a:sym typeface="Tahoma"/>
              </a:rPr>
              <a:t>   institution by fall 2019</a:t>
            </a:r>
          </a:p>
          <a:p>
            <a:pPr marL="0" marR="0" lvl="0" indent="0" algn="l" rtl="0">
              <a:spcBef>
                <a:spcPts val="0"/>
              </a:spcBef>
              <a:spcAft>
                <a:spcPts val="0"/>
              </a:spcAft>
              <a:buClr>
                <a:schemeClr val="dk1"/>
              </a:buClr>
              <a:buFont typeface="Arial"/>
              <a:buNone/>
            </a:pPr>
            <a:endParaRPr sz="2400" dirty="0">
              <a:solidFill>
                <a:srgbClr val="2D2D8A"/>
              </a:solidFill>
              <a:latin typeface="Tahoma"/>
              <a:ea typeface="Tahoma"/>
              <a:cs typeface="Tahoma"/>
              <a:sym typeface="Tahoma"/>
            </a:endParaRPr>
          </a:p>
          <a:p>
            <a:pPr marL="0" marR="0" lvl="0" indent="0" algn="l" rtl="0">
              <a:spcBef>
                <a:spcPts val="0"/>
              </a:spcBef>
              <a:spcAft>
                <a:spcPts val="0"/>
              </a:spcAft>
              <a:buClr>
                <a:srgbClr val="2D2D8A"/>
              </a:buClr>
              <a:buSzPct val="100000"/>
              <a:buFont typeface="Arial"/>
              <a:buChar char="•"/>
            </a:pPr>
            <a:r>
              <a:rPr lang="en-US" sz="2400" dirty="0">
                <a:solidFill>
                  <a:srgbClr val="2D2D8A"/>
                </a:solidFill>
                <a:latin typeface="Tahoma"/>
                <a:ea typeface="Tahoma"/>
                <a:cs typeface="Tahoma"/>
                <a:sym typeface="Tahoma"/>
              </a:rPr>
              <a:t>  Applicants must </a:t>
            </a:r>
            <a:r>
              <a:rPr lang="en-US" sz="2400" b="1" dirty="0">
                <a:solidFill>
                  <a:srgbClr val="2D2D8A"/>
                </a:solidFill>
                <a:latin typeface="Tahoma"/>
                <a:ea typeface="Tahoma"/>
                <a:cs typeface="Tahoma"/>
                <a:sym typeface="Tahoma"/>
              </a:rPr>
              <a:t>self-certify in the application</a:t>
            </a:r>
            <a:r>
              <a:rPr lang="en-US" sz="2400" dirty="0">
                <a:solidFill>
                  <a:srgbClr val="2D2D8A"/>
                </a:solidFill>
                <a:latin typeface="Tahoma"/>
                <a:ea typeface="Tahoma"/>
                <a:cs typeface="Tahoma"/>
                <a:sym typeface="Tahoma"/>
              </a:rPr>
              <a:t> that they meet the GRFP Eligibility criteria</a:t>
            </a:r>
          </a:p>
        </p:txBody>
      </p:sp>
      <p:sp>
        <p:nvSpPr>
          <p:cNvPr id="544" name="Shape 544"/>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GRFP General Eligibility</a:t>
            </a:r>
          </a:p>
        </p:txBody>
      </p:sp>
      <p:cxnSp>
        <p:nvCxnSpPr>
          <p:cNvPr id="6" name="Straight Connector 5"/>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73001" y="2941636"/>
            <a:ext cx="1286933" cy="965200"/>
          </a:xfrm>
          <a:prstGeom prst="rect">
            <a:avLst/>
          </a:prstGeom>
        </p:spPr>
      </p:pic>
      <p:pic>
        <p:nvPicPr>
          <p:cNvPr id="755" name="Shape 755" descr="225311_212180948815566_1726080_n.jpg"/>
          <p:cNvPicPr preferRelativeResize="0"/>
          <p:nvPr/>
        </p:nvPicPr>
        <p:blipFill rotWithShape="1">
          <a:blip r:embed="rId4">
            <a:alphaModFix/>
          </a:blip>
          <a:srcRect/>
          <a:stretch/>
        </p:blipFill>
        <p:spPr>
          <a:xfrm>
            <a:off x="2921178" y="-7012"/>
            <a:ext cx="3097212" cy="2259012"/>
          </a:xfrm>
          <a:prstGeom prst="rect">
            <a:avLst/>
          </a:prstGeom>
          <a:noFill/>
          <a:ln>
            <a:noFill/>
          </a:ln>
        </p:spPr>
      </p:pic>
      <p:pic>
        <p:nvPicPr>
          <p:cNvPr id="756" name="Shape 756" descr="DSCN0363.JPG"/>
          <p:cNvPicPr preferRelativeResize="0"/>
          <p:nvPr/>
        </p:nvPicPr>
        <p:blipFill rotWithShape="1">
          <a:blip r:embed="rId5">
            <a:alphaModFix/>
          </a:blip>
          <a:srcRect/>
          <a:stretch/>
        </p:blipFill>
        <p:spPr>
          <a:xfrm>
            <a:off x="6018392" y="-66815"/>
            <a:ext cx="3208430" cy="2325828"/>
          </a:xfrm>
          <a:prstGeom prst="rect">
            <a:avLst/>
          </a:prstGeom>
          <a:noFill/>
          <a:ln>
            <a:noFill/>
          </a:ln>
        </p:spPr>
      </p:pic>
      <p:pic>
        <p:nvPicPr>
          <p:cNvPr id="757" name="Shape 757" descr="pga_049532.gif"/>
          <p:cNvPicPr preferRelativeResize="0"/>
          <p:nvPr/>
        </p:nvPicPr>
        <p:blipFill rotWithShape="1">
          <a:blip r:embed="rId6">
            <a:alphaModFix/>
          </a:blip>
          <a:srcRect r="36429" b="50000"/>
          <a:stretch/>
        </p:blipFill>
        <p:spPr>
          <a:xfrm>
            <a:off x="76200" y="2438400"/>
            <a:ext cx="3583734" cy="503236"/>
          </a:xfrm>
          <a:prstGeom prst="rect">
            <a:avLst/>
          </a:prstGeom>
          <a:noFill/>
          <a:ln>
            <a:noFill/>
          </a:ln>
        </p:spPr>
      </p:pic>
      <p:pic>
        <p:nvPicPr>
          <p:cNvPr id="758" name="Shape 758"/>
          <p:cNvPicPr preferRelativeResize="0"/>
          <p:nvPr/>
        </p:nvPicPr>
        <p:blipFill rotWithShape="1">
          <a:blip r:embed="rId7">
            <a:alphaModFix/>
          </a:blip>
          <a:srcRect/>
          <a:stretch/>
        </p:blipFill>
        <p:spPr>
          <a:xfrm>
            <a:off x="273709" y="4955692"/>
            <a:ext cx="2346952" cy="1019071"/>
          </a:xfrm>
          <a:prstGeom prst="rect">
            <a:avLst/>
          </a:prstGeom>
          <a:noFill/>
          <a:ln>
            <a:noFill/>
          </a:ln>
        </p:spPr>
      </p:pic>
      <p:pic>
        <p:nvPicPr>
          <p:cNvPr id="759" name="Shape 759"/>
          <p:cNvPicPr preferRelativeResize="0"/>
          <p:nvPr/>
        </p:nvPicPr>
        <p:blipFill rotWithShape="1">
          <a:blip r:embed="rId8">
            <a:alphaModFix/>
          </a:blip>
          <a:srcRect/>
          <a:stretch/>
        </p:blipFill>
        <p:spPr>
          <a:xfrm>
            <a:off x="5340195" y="3947072"/>
            <a:ext cx="1918233" cy="820484"/>
          </a:xfrm>
          <a:prstGeom prst="rect">
            <a:avLst/>
          </a:prstGeom>
          <a:noFill/>
          <a:ln>
            <a:noFill/>
          </a:ln>
        </p:spPr>
      </p:pic>
      <p:pic>
        <p:nvPicPr>
          <p:cNvPr id="760" name="Shape 760"/>
          <p:cNvPicPr preferRelativeResize="0"/>
          <p:nvPr/>
        </p:nvPicPr>
        <p:blipFill rotWithShape="1">
          <a:blip r:embed="rId9">
            <a:alphaModFix/>
          </a:blip>
          <a:srcRect/>
          <a:stretch/>
        </p:blipFill>
        <p:spPr>
          <a:xfrm>
            <a:off x="3890802" y="2716650"/>
            <a:ext cx="1235216" cy="1245510"/>
          </a:xfrm>
          <a:prstGeom prst="rect">
            <a:avLst/>
          </a:prstGeom>
          <a:noFill/>
          <a:ln>
            <a:noFill/>
          </a:ln>
        </p:spPr>
      </p:pic>
      <p:pic>
        <p:nvPicPr>
          <p:cNvPr id="761" name="Shape 761"/>
          <p:cNvPicPr preferRelativeResize="0"/>
          <p:nvPr/>
        </p:nvPicPr>
        <p:blipFill rotWithShape="1">
          <a:blip r:embed="rId10">
            <a:alphaModFix/>
          </a:blip>
          <a:srcRect/>
          <a:stretch/>
        </p:blipFill>
        <p:spPr>
          <a:xfrm>
            <a:off x="6736622" y="2844686"/>
            <a:ext cx="1194213" cy="914716"/>
          </a:xfrm>
          <a:prstGeom prst="rect">
            <a:avLst/>
          </a:prstGeom>
          <a:noFill/>
          <a:ln>
            <a:noFill/>
          </a:ln>
        </p:spPr>
      </p:pic>
      <p:pic>
        <p:nvPicPr>
          <p:cNvPr id="762" name="Shape 762"/>
          <p:cNvPicPr preferRelativeResize="0"/>
          <p:nvPr/>
        </p:nvPicPr>
        <p:blipFill rotWithShape="1">
          <a:blip r:embed="rId11">
            <a:alphaModFix/>
          </a:blip>
          <a:srcRect/>
          <a:stretch/>
        </p:blipFill>
        <p:spPr>
          <a:xfrm>
            <a:off x="8076907" y="2829778"/>
            <a:ext cx="914400" cy="904875"/>
          </a:xfrm>
          <a:prstGeom prst="rect">
            <a:avLst/>
          </a:prstGeom>
          <a:noFill/>
          <a:ln>
            <a:noFill/>
          </a:ln>
        </p:spPr>
      </p:pic>
      <p:pic>
        <p:nvPicPr>
          <p:cNvPr id="763" name="Shape 763"/>
          <p:cNvPicPr preferRelativeResize="0"/>
          <p:nvPr/>
        </p:nvPicPr>
        <p:blipFill rotWithShape="1">
          <a:blip r:embed="rId12">
            <a:alphaModFix/>
          </a:blip>
          <a:srcRect/>
          <a:stretch/>
        </p:blipFill>
        <p:spPr>
          <a:xfrm>
            <a:off x="92188" y="3048000"/>
            <a:ext cx="847725" cy="914400"/>
          </a:xfrm>
          <a:prstGeom prst="rect">
            <a:avLst/>
          </a:prstGeom>
          <a:noFill/>
          <a:ln>
            <a:noFill/>
          </a:ln>
        </p:spPr>
      </p:pic>
      <p:pic>
        <p:nvPicPr>
          <p:cNvPr id="764" name="Shape 764"/>
          <p:cNvPicPr preferRelativeResize="0"/>
          <p:nvPr/>
        </p:nvPicPr>
        <p:blipFill rotWithShape="1">
          <a:blip r:embed="rId13">
            <a:alphaModFix/>
          </a:blip>
          <a:srcRect/>
          <a:stretch/>
        </p:blipFill>
        <p:spPr>
          <a:xfrm>
            <a:off x="7571581" y="4858753"/>
            <a:ext cx="1452865" cy="1030775"/>
          </a:xfrm>
          <a:prstGeom prst="rect">
            <a:avLst/>
          </a:prstGeom>
          <a:noFill/>
          <a:ln>
            <a:noFill/>
          </a:ln>
        </p:spPr>
      </p:pic>
      <p:pic>
        <p:nvPicPr>
          <p:cNvPr id="765" name="Shape 765"/>
          <p:cNvPicPr preferRelativeResize="0"/>
          <p:nvPr/>
        </p:nvPicPr>
        <p:blipFill rotWithShape="1">
          <a:blip r:embed="rId14">
            <a:alphaModFix/>
          </a:blip>
          <a:srcRect/>
          <a:stretch/>
        </p:blipFill>
        <p:spPr>
          <a:xfrm>
            <a:off x="1517904" y="3048000"/>
            <a:ext cx="768095" cy="826007"/>
          </a:xfrm>
          <a:prstGeom prst="rect">
            <a:avLst/>
          </a:prstGeom>
          <a:noFill/>
          <a:ln>
            <a:noFill/>
          </a:ln>
        </p:spPr>
      </p:pic>
      <p:pic>
        <p:nvPicPr>
          <p:cNvPr id="766" name="Shape 766"/>
          <p:cNvPicPr preferRelativeResize="0"/>
          <p:nvPr/>
        </p:nvPicPr>
        <p:blipFill rotWithShape="1">
          <a:blip r:embed="rId15">
            <a:alphaModFix/>
          </a:blip>
          <a:srcRect/>
          <a:stretch/>
        </p:blipFill>
        <p:spPr>
          <a:xfrm>
            <a:off x="5388085" y="2773982"/>
            <a:ext cx="1086470" cy="1101087"/>
          </a:xfrm>
          <a:prstGeom prst="rect">
            <a:avLst/>
          </a:prstGeom>
          <a:noFill/>
          <a:ln>
            <a:noFill/>
          </a:ln>
        </p:spPr>
      </p:pic>
      <p:pic>
        <p:nvPicPr>
          <p:cNvPr id="767" name="Shape 767"/>
          <p:cNvPicPr preferRelativeResize="0"/>
          <p:nvPr/>
        </p:nvPicPr>
        <p:blipFill rotWithShape="1">
          <a:blip r:embed="rId16">
            <a:alphaModFix/>
          </a:blip>
          <a:srcRect/>
          <a:stretch/>
        </p:blipFill>
        <p:spPr>
          <a:xfrm>
            <a:off x="7371128" y="4008130"/>
            <a:ext cx="1744295" cy="620678"/>
          </a:xfrm>
          <a:prstGeom prst="rect">
            <a:avLst/>
          </a:prstGeom>
          <a:noFill/>
          <a:ln>
            <a:noFill/>
          </a:ln>
        </p:spPr>
      </p:pic>
      <p:pic>
        <p:nvPicPr>
          <p:cNvPr id="768" name="Shape 768"/>
          <p:cNvPicPr preferRelativeResize="0"/>
          <p:nvPr/>
        </p:nvPicPr>
        <p:blipFill rotWithShape="1">
          <a:blip r:embed="rId17">
            <a:alphaModFix/>
          </a:blip>
          <a:srcRect/>
          <a:stretch/>
        </p:blipFill>
        <p:spPr>
          <a:xfrm>
            <a:off x="2819400" y="4741762"/>
            <a:ext cx="1405753" cy="1324757"/>
          </a:xfrm>
          <a:prstGeom prst="rect">
            <a:avLst/>
          </a:prstGeom>
          <a:noFill/>
          <a:ln>
            <a:noFill/>
          </a:ln>
        </p:spPr>
      </p:pic>
      <p:pic>
        <p:nvPicPr>
          <p:cNvPr id="769" name="Shape 769"/>
          <p:cNvPicPr preferRelativeResize="0"/>
          <p:nvPr/>
        </p:nvPicPr>
        <p:blipFill rotWithShape="1">
          <a:blip r:embed="rId18">
            <a:alphaModFix/>
          </a:blip>
          <a:srcRect/>
          <a:stretch/>
        </p:blipFill>
        <p:spPr>
          <a:xfrm>
            <a:off x="1150486" y="3962400"/>
            <a:ext cx="1440313" cy="886346"/>
          </a:xfrm>
          <a:prstGeom prst="rect">
            <a:avLst/>
          </a:prstGeom>
          <a:noFill/>
          <a:ln>
            <a:noFill/>
          </a:ln>
        </p:spPr>
      </p:pic>
      <p:pic>
        <p:nvPicPr>
          <p:cNvPr id="770" name="Shape 770"/>
          <p:cNvPicPr preferRelativeResize="0"/>
          <p:nvPr/>
        </p:nvPicPr>
        <p:blipFill rotWithShape="1">
          <a:blip r:embed="rId19">
            <a:alphaModFix/>
          </a:blip>
          <a:srcRect/>
          <a:stretch/>
        </p:blipFill>
        <p:spPr>
          <a:xfrm>
            <a:off x="4068590" y="4013587"/>
            <a:ext cx="1107388" cy="1082018"/>
          </a:xfrm>
          <a:prstGeom prst="rect">
            <a:avLst/>
          </a:prstGeom>
          <a:noFill/>
          <a:ln>
            <a:noFill/>
          </a:ln>
        </p:spPr>
      </p:pic>
      <p:pic>
        <p:nvPicPr>
          <p:cNvPr id="771" name="Shape 771"/>
          <p:cNvPicPr preferRelativeResize="0"/>
          <p:nvPr/>
        </p:nvPicPr>
        <p:blipFill rotWithShape="1">
          <a:blip r:embed="rId20">
            <a:alphaModFix/>
          </a:blip>
          <a:srcRect/>
          <a:stretch/>
        </p:blipFill>
        <p:spPr>
          <a:xfrm>
            <a:off x="4324350" y="5257800"/>
            <a:ext cx="2000250" cy="609599"/>
          </a:xfrm>
          <a:prstGeom prst="rect">
            <a:avLst/>
          </a:prstGeom>
          <a:noFill/>
          <a:ln>
            <a:noFill/>
          </a:ln>
        </p:spPr>
      </p:pic>
      <p:pic>
        <p:nvPicPr>
          <p:cNvPr id="772" name="Shape 772"/>
          <p:cNvPicPr preferRelativeResize="0"/>
          <p:nvPr/>
        </p:nvPicPr>
        <p:blipFill rotWithShape="1">
          <a:blip r:embed="rId21">
            <a:alphaModFix/>
          </a:blip>
          <a:srcRect/>
          <a:stretch/>
        </p:blipFill>
        <p:spPr>
          <a:xfrm>
            <a:off x="6452069" y="4851869"/>
            <a:ext cx="1015530" cy="1015530"/>
          </a:xfrm>
          <a:prstGeom prst="rect">
            <a:avLst/>
          </a:prstGeom>
          <a:noFill/>
          <a:ln>
            <a:noFill/>
          </a:ln>
        </p:spPr>
      </p:pic>
      <p:pic>
        <p:nvPicPr>
          <p:cNvPr id="773" name="Shape 773"/>
          <p:cNvPicPr preferRelativeResize="0"/>
          <p:nvPr/>
        </p:nvPicPr>
        <p:blipFill rotWithShape="1">
          <a:blip r:embed="rId22">
            <a:alphaModFix/>
          </a:blip>
          <a:srcRect/>
          <a:stretch/>
        </p:blipFill>
        <p:spPr>
          <a:xfrm>
            <a:off x="92188" y="4038600"/>
            <a:ext cx="864214" cy="864214"/>
          </a:xfrm>
          <a:prstGeom prst="rect">
            <a:avLst/>
          </a:prstGeom>
          <a:noFill/>
          <a:ln>
            <a:noFill/>
          </a:ln>
        </p:spPr>
      </p:pic>
      <p:pic>
        <p:nvPicPr>
          <p:cNvPr id="2" name="Picture 1" descr="Summers-Lola.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5704" y="-1"/>
            <a:ext cx="3018103" cy="2254735"/>
          </a:xfrm>
          <a:prstGeom prst="rect">
            <a:avLst/>
          </a:prstGeom>
        </p:spPr>
      </p:pic>
      <p:pic>
        <p:nvPicPr>
          <p:cNvPr id="4" name="Picture 3"/>
          <p:cNvPicPr>
            <a:picLocks noChangeAspect="1"/>
          </p:cNvPicPr>
          <p:nvPr/>
        </p:nvPicPr>
        <p:blipFill rotWithShape="1">
          <a:blip r:embed="rId24"/>
          <a:srcRect t="18675" b="18751"/>
          <a:stretch/>
        </p:blipFill>
        <p:spPr>
          <a:xfrm>
            <a:off x="2686491" y="4013587"/>
            <a:ext cx="1187620" cy="743132"/>
          </a:xfrm>
          <a:prstGeom prst="rect">
            <a:avLst/>
          </a:prstGeom>
        </p:spPr>
      </p:pic>
      <p:sp>
        <p:nvSpPr>
          <p:cNvPr id="6" name="TextBox 5"/>
          <p:cNvSpPr txBox="1"/>
          <p:nvPr/>
        </p:nvSpPr>
        <p:spPr>
          <a:xfrm>
            <a:off x="-267599" y="2240315"/>
            <a:ext cx="9115423" cy="461665"/>
          </a:xfrm>
          <a:prstGeom prst="rect">
            <a:avLst/>
          </a:prstGeom>
          <a:noFill/>
        </p:spPr>
        <p:txBody>
          <a:bodyPr wrap="square" rtlCol="0">
            <a:spAutoFit/>
          </a:bodyPr>
          <a:lstStyle/>
          <a:p>
            <a:pPr algn="r"/>
            <a:r>
              <a:rPr lang="en-US" sz="2400" b="1" i="1" dirty="0" smtClean="0">
                <a:solidFill>
                  <a:schemeClr val="bg1"/>
                </a:solidFill>
              </a:rPr>
              <a:t>Desperation brings inspiration!!!</a:t>
            </a:r>
            <a:endParaRPr lang="en-US" sz="2400" b="1" i="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p:nvPr/>
        </p:nvSpPr>
        <p:spPr>
          <a:xfrm>
            <a:off x="3733800" y="1676400"/>
            <a:ext cx="4495800" cy="762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None/>
            </a:pPr>
            <a:endParaRPr sz="400">
              <a:solidFill>
                <a:schemeClr val="accent2"/>
              </a:solidFill>
              <a:latin typeface="Arial"/>
              <a:ea typeface="Arial"/>
              <a:cs typeface="Arial"/>
              <a:sym typeface="Arial"/>
            </a:endParaRPr>
          </a:p>
        </p:txBody>
      </p:sp>
      <p:sp>
        <p:nvSpPr>
          <p:cNvPr id="543" name="Shape 543"/>
          <p:cNvSpPr/>
          <p:nvPr/>
        </p:nvSpPr>
        <p:spPr>
          <a:xfrm>
            <a:off x="169334" y="1371600"/>
            <a:ext cx="8822266" cy="4616647"/>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r>
              <a:rPr lang="en-US" sz="2200" b="1" dirty="0">
                <a:solidFill>
                  <a:srgbClr val="000090"/>
                </a:solidFill>
              </a:rPr>
              <a:t>U.S. citizens, nationals and permanent residents that will be enrolled in an accredited STEM research-based graduate program in the Fall. </a:t>
            </a:r>
          </a:p>
          <a:p>
            <a:pPr marL="342900" indent="-342900">
              <a:lnSpc>
                <a:spcPct val="50000"/>
              </a:lnSpc>
              <a:buFont typeface="Arial"/>
              <a:buChar char="•"/>
            </a:pPr>
            <a:endParaRPr lang="en-US" sz="2200" dirty="0"/>
          </a:p>
          <a:p>
            <a:r>
              <a:rPr lang="en-US" sz="2200" b="1" dirty="0">
                <a:solidFill>
                  <a:srgbClr val="000090"/>
                </a:solidFill>
              </a:rPr>
              <a:t>Academic levels:</a:t>
            </a:r>
          </a:p>
          <a:p>
            <a:pPr marL="342900" indent="-342900">
              <a:buFont typeface="Arial"/>
              <a:buChar char="•"/>
            </a:pPr>
            <a:r>
              <a:rPr lang="en-US" sz="2200" b="1" dirty="0">
                <a:solidFill>
                  <a:srgbClr val="FF0000"/>
                </a:solidFill>
              </a:rPr>
              <a:t>Seniors with no graduate study yet</a:t>
            </a:r>
          </a:p>
          <a:p>
            <a:pPr marL="342900" indent="-342900">
              <a:buFont typeface="Arial"/>
              <a:buChar char="•"/>
            </a:pPr>
            <a:r>
              <a:rPr lang="en-US" sz="2200" b="1" dirty="0">
                <a:solidFill>
                  <a:srgbClr val="000090"/>
                </a:solidFill>
              </a:rPr>
              <a:t>Graduate students can apply 1 TIME ONLY </a:t>
            </a:r>
            <a:r>
              <a:rPr lang="en-US" sz="2200" dirty="0">
                <a:solidFill>
                  <a:srgbClr val="000090"/>
                </a:solidFill>
              </a:rPr>
              <a:t>in </a:t>
            </a:r>
            <a:r>
              <a:rPr lang="en-US" sz="2200" b="1" dirty="0">
                <a:solidFill>
                  <a:srgbClr val="000090"/>
                </a:solidFill>
              </a:rPr>
              <a:t>graduate school either as</a:t>
            </a:r>
            <a:r>
              <a:rPr lang="en-US" sz="2200" dirty="0">
                <a:solidFill>
                  <a:srgbClr val="000090"/>
                </a:solidFill>
              </a:rPr>
              <a:t>:</a:t>
            </a:r>
          </a:p>
          <a:p>
            <a:pPr marL="342900" lvl="1" indent="-342900">
              <a:buFont typeface="Arial"/>
              <a:buChar char="•"/>
            </a:pPr>
            <a:r>
              <a:rPr lang="en-US" sz="2200" dirty="0">
                <a:solidFill>
                  <a:srgbClr val="000090"/>
                </a:solidFill>
              </a:rPr>
              <a:t>First-year graduate students </a:t>
            </a:r>
            <a:r>
              <a:rPr lang="en-US" sz="2200" b="1" dirty="0">
                <a:solidFill>
                  <a:srgbClr val="000090"/>
                </a:solidFill>
              </a:rPr>
              <a:t>OR</a:t>
            </a:r>
          </a:p>
          <a:p>
            <a:pPr marL="342900" lvl="1" indent="-342900">
              <a:buFont typeface="Arial"/>
              <a:buChar char="•"/>
            </a:pPr>
            <a:r>
              <a:rPr lang="en-US" sz="2200" dirty="0">
                <a:solidFill>
                  <a:srgbClr val="000090"/>
                </a:solidFill>
              </a:rPr>
              <a:t>Second-year graduate students (≤ 12 months of graduate study by August)</a:t>
            </a:r>
          </a:p>
          <a:p>
            <a:pPr marL="342900" indent="-342900">
              <a:buFont typeface="Arial"/>
              <a:buChar char="•"/>
            </a:pPr>
            <a:r>
              <a:rPr lang="en-US" sz="2200" dirty="0">
                <a:solidFill>
                  <a:srgbClr val="000090"/>
                </a:solidFill>
              </a:rPr>
              <a:t>Greater than 12 months of graduate study, </a:t>
            </a:r>
            <a:r>
              <a:rPr lang="en-US" sz="2200" b="1" dirty="0">
                <a:solidFill>
                  <a:srgbClr val="000090"/>
                </a:solidFill>
              </a:rPr>
              <a:t>with interruption in graduate study of 2 or more years </a:t>
            </a:r>
            <a:r>
              <a:rPr lang="en-US" sz="2200" dirty="0">
                <a:solidFill>
                  <a:srgbClr val="000090"/>
                </a:solidFill>
              </a:rPr>
              <a:t>(can have MS degree)</a:t>
            </a:r>
          </a:p>
        </p:txBody>
      </p:sp>
      <p:sp>
        <p:nvSpPr>
          <p:cNvPr id="544" name="Shape 544"/>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GRFP General Eligibility</a:t>
            </a:r>
          </a:p>
        </p:txBody>
      </p:sp>
      <p:cxnSp>
        <p:nvCxnSpPr>
          <p:cNvPr id="5" name="Straight Connector 4"/>
          <p:cNvCxnSpPr/>
          <p:nvPr/>
        </p:nvCxnSpPr>
        <p:spPr>
          <a:xfrm>
            <a:off x="1608221" y="1036719"/>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535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2819400" y="2057400"/>
            <a:ext cx="6096000" cy="3429000"/>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2"/>
              </a:buClr>
              <a:buSzPct val="100000"/>
              <a:buFont typeface="Tahoma"/>
              <a:buChar char="•"/>
            </a:pPr>
            <a:r>
              <a:rPr lang="en-US" sz="2600" b="1" i="0" u="none" strike="noStrike" cap="none">
                <a:solidFill>
                  <a:schemeClr val="accent2"/>
                </a:solidFill>
                <a:latin typeface="Tahoma"/>
                <a:ea typeface="Tahoma"/>
                <a:cs typeface="Tahoma"/>
                <a:sym typeface="Tahoma"/>
              </a:rPr>
              <a:t>Application</a:t>
            </a:r>
            <a:r>
              <a:rPr lang="en-US" sz="2600" b="0" i="0" u="none" strike="noStrike" cap="none">
                <a:solidFill>
                  <a:schemeClr val="accent2"/>
                </a:solidFill>
                <a:latin typeface="Tahoma"/>
                <a:ea typeface="Tahoma"/>
                <a:cs typeface="Tahoma"/>
                <a:sym typeface="Tahoma"/>
              </a:rPr>
              <a:t>: Available online August</a:t>
            </a:r>
            <a:r>
              <a:rPr lang="en-US" sz="2400" b="0" i="0" u="none" strike="noStrike" cap="none">
                <a:solidFill>
                  <a:schemeClr val="accent2"/>
                </a:solidFill>
                <a:latin typeface="Tahoma"/>
                <a:ea typeface="Tahoma"/>
                <a:cs typeface="Tahoma"/>
                <a:sym typeface="Tahoma"/>
              </a:rPr>
              <a:t>  </a:t>
            </a:r>
          </a:p>
          <a:p>
            <a:pPr marL="342900" marR="0" lvl="0" indent="-342900" algn="l" rtl="0">
              <a:lnSpc>
                <a:spcPct val="90000"/>
              </a:lnSpc>
              <a:spcBef>
                <a:spcPts val="200"/>
              </a:spcBef>
              <a:spcAft>
                <a:spcPts val="0"/>
              </a:spcAft>
              <a:buClr>
                <a:schemeClr val="dk1"/>
              </a:buClr>
              <a:buSzPct val="100000"/>
              <a:buFont typeface="Tahoma"/>
              <a:buNone/>
            </a:pPr>
            <a:endParaRPr sz="1000" b="0" i="0" u="none" strike="noStrike" cap="none">
              <a:solidFill>
                <a:schemeClr val="accent2"/>
              </a:solidFill>
              <a:latin typeface="Tahoma"/>
              <a:ea typeface="Tahoma"/>
              <a:cs typeface="Tahoma"/>
              <a:sym typeface="Tahoma"/>
            </a:endParaRPr>
          </a:p>
          <a:p>
            <a:pPr marL="342900" marR="0" lvl="0" indent="-342900" algn="l" rtl="0">
              <a:lnSpc>
                <a:spcPct val="90000"/>
              </a:lnSpc>
              <a:spcBef>
                <a:spcPts val="520"/>
              </a:spcBef>
              <a:spcAft>
                <a:spcPts val="0"/>
              </a:spcAft>
              <a:buClr>
                <a:schemeClr val="accent2"/>
              </a:buClr>
              <a:buSzPct val="100000"/>
              <a:buFont typeface="Tahoma"/>
              <a:buChar char="•"/>
            </a:pPr>
            <a:r>
              <a:rPr lang="en-US" sz="2600" b="1" i="0" u="none" strike="noStrike" cap="none">
                <a:solidFill>
                  <a:schemeClr val="accent2"/>
                </a:solidFill>
                <a:latin typeface="Tahoma"/>
                <a:ea typeface="Tahoma"/>
                <a:cs typeface="Tahoma"/>
                <a:sym typeface="Tahoma"/>
              </a:rPr>
              <a:t>Deadlines</a:t>
            </a:r>
            <a:r>
              <a:rPr lang="en-US" sz="2600" b="0" i="0" u="none" strike="noStrike" cap="none">
                <a:solidFill>
                  <a:schemeClr val="accent2"/>
                </a:solidFill>
                <a:latin typeface="Tahoma"/>
                <a:ea typeface="Tahoma"/>
                <a:cs typeface="Tahoma"/>
                <a:sym typeface="Tahoma"/>
              </a:rPr>
              <a:t>: Late October, early November (varies by field)</a:t>
            </a:r>
          </a:p>
          <a:p>
            <a:pPr marL="342900" marR="0" lvl="0" indent="-342900" algn="l" rtl="0">
              <a:lnSpc>
                <a:spcPct val="90000"/>
              </a:lnSpc>
              <a:spcBef>
                <a:spcPts val="200"/>
              </a:spcBef>
              <a:spcAft>
                <a:spcPts val="0"/>
              </a:spcAft>
              <a:buClr>
                <a:schemeClr val="dk1"/>
              </a:buClr>
              <a:buSzPct val="100000"/>
              <a:buFont typeface="Tahoma"/>
              <a:buNone/>
            </a:pPr>
            <a:endParaRPr sz="1000" b="0" i="0" u="none" strike="noStrike" cap="none">
              <a:solidFill>
                <a:schemeClr val="accent2"/>
              </a:solidFill>
              <a:latin typeface="Tahoma"/>
              <a:ea typeface="Tahoma"/>
              <a:cs typeface="Tahoma"/>
              <a:sym typeface="Tahoma"/>
            </a:endParaRPr>
          </a:p>
          <a:p>
            <a:pPr marL="342900" marR="0" lvl="0" indent="-342900" algn="l" rtl="0">
              <a:lnSpc>
                <a:spcPct val="90000"/>
              </a:lnSpc>
              <a:spcBef>
                <a:spcPts val="520"/>
              </a:spcBef>
              <a:spcAft>
                <a:spcPts val="0"/>
              </a:spcAft>
              <a:buClr>
                <a:schemeClr val="accent2"/>
              </a:buClr>
              <a:buSzPct val="100000"/>
              <a:buFont typeface="Tahoma"/>
              <a:buChar char="•"/>
            </a:pPr>
            <a:r>
              <a:rPr lang="en-US" sz="2600" b="1" i="0" u="none" strike="noStrike" cap="none">
                <a:solidFill>
                  <a:schemeClr val="accent2"/>
                </a:solidFill>
                <a:latin typeface="Tahoma"/>
                <a:ea typeface="Tahoma"/>
                <a:cs typeface="Tahoma"/>
                <a:sym typeface="Tahoma"/>
              </a:rPr>
              <a:t>Awards</a:t>
            </a:r>
            <a:r>
              <a:rPr lang="en-US" sz="2600" b="0" i="0" u="none" strike="noStrike" cap="none">
                <a:solidFill>
                  <a:schemeClr val="accent2"/>
                </a:solidFill>
                <a:latin typeface="Tahoma"/>
                <a:ea typeface="Tahoma"/>
                <a:cs typeface="Tahoma"/>
                <a:sym typeface="Tahoma"/>
              </a:rPr>
              <a:t>: Announced late March to early April</a:t>
            </a:r>
          </a:p>
          <a:p>
            <a:pPr marL="342900" marR="0" lvl="0" indent="-342900" algn="l" rtl="0">
              <a:lnSpc>
                <a:spcPct val="90000"/>
              </a:lnSpc>
              <a:spcBef>
                <a:spcPts val="200"/>
              </a:spcBef>
              <a:spcAft>
                <a:spcPts val="0"/>
              </a:spcAft>
              <a:buClr>
                <a:schemeClr val="dk1"/>
              </a:buClr>
              <a:buSzPct val="100000"/>
              <a:buFont typeface="Tahoma"/>
              <a:buNone/>
            </a:pPr>
            <a:endParaRPr sz="1000" b="0" i="0" u="none" strike="noStrike" cap="none">
              <a:solidFill>
                <a:schemeClr val="accent2"/>
              </a:solidFill>
              <a:latin typeface="Tahoma"/>
              <a:ea typeface="Tahoma"/>
              <a:cs typeface="Tahoma"/>
              <a:sym typeface="Tahoma"/>
            </a:endParaRPr>
          </a:p>
          <a:p>
            <a:pPr marL="342900" marR="0" lvl="0" indent="-342900" algn="l" rtl="0">
              <a:lnSpc>
                <a:spcPct val="90000"/>
              </a:lnSpc>
              <a:spcBef>
                <a:spcPts val="520"/>
              </a:spcBef>
              <a:spcAft>
                <a:spcPts val="0"/>
              </a:spcAft>
              <a:buClr>
                <a:schemeClr val="accent2"/>
              </a:buClr>
              <a:buSzPct val="100000"/>
              <a:buFont typeface="Tahoma"/>
              <a:buChar char="•"/>
            </a:pPr>
            <a:r>
              <a:rPr lang="en-US" sz="2600" b="0" i="0" u="none" strike="noStrike" cap="none">
                <a:solidFill>
                  <a:schemeClr val="accent2"/>
                </a:solidFill>
                <a:latin typeface="Tahoma"/>
                <a:ea typeface="Tahoma"/>
                <a:cs typeface="Tahoma"/>
                <a:sym typeface="Tahoma"/>
              </a:rPr>
              <a:t>Best Time to Start Preparing: </a:t>
            </a:r>
            <a:r>
              <a:rPr lang="en-US" sz="2600" b="1" i="0" u="none" strike="noStrike" cap="none">
                <a:solidFill>
                  <a:schemeClr val="accent2"/>
                </a:solidFill>
                <a:latin typeface="Tahoma"/>
                <a:ea typeface="Tahoma"/>
                <a:cs typeface="Tahoma"/>
                <a:sym typeface="Tahoma"/>
              </a:rPr>
              <a:t>Now</a:t>
            </a:r>
          </a:p>
        </p:txBody>
      </p:sp>
      <p:pic>
        <p:nvPicPr>
          <p:cNvPr id="604" name="Shape 604"/>
          <p:cNvPicPr preferRelativeResize="0"/>
          <p:nvPr/>
        </p:nvPicPr>
        <p:blipFill rotWithShape="1">
          <a:blip r:embed="rId3">
            <a:alphaModFix/>
          </a:blip>
          <a:srcRect/>
          <a:stretch/>
        </p:blipFill>
        <p:spPr>
          <a:xfrm>
            <a:off x="152400" y="1752600"/>
            <a:ext cx="2438399" cy="1806575"/>
          </a:xfrm>
          <a:prstGeom prst="rect">
            <a:avLst/>
          </a:prstGeom>
          <a:noFill/>
          <a:ln w="25400" cap="flat" cmpd="sng">
            <a:solidFill>
              <a:schemeClr val="accent6"/>
            </a:solidFill>
            <a:prstDash val="solid"/>
            <a:miter/>
            <a:headEnd type="none" w="med" len="med"/>
            <a:tailEnd type="none" w="med" len="med"/>
          </a:ln>
        </p:spPr>
      </p:pic>
      <p:pic>
        <p:nvPicPr>
          <p:cNvPr id="605" name="Shape 605" descr="P:\GRFP NEW\Fellow Photos\NSF GRFP Image Gallery\Margaret Couvillon.jpg"/>
          <p:cNvPicPr preferRelativeResize="0"/>
          <p:nvPr/>
        </p:nvPicPr>
        <p:blipFill rotWithShape="1">
          <a:blip r:embed="rId4">
            <a:alphaModFix/>
          </a:blip>
          <a:srcRect/>
          <a:stretch/>
        </p:blipFill>
        <p:spPr>
          <a:xfrm>
            <a:off x="169863" y="3881437"/>
            <a:ext cx="2420937" cy="1812924"/>
          </a:xfrm>
          <a:prstGeom prst="rect">
            <a:avLst/>
          </a:prstGeom>
          <a:noFill/>
          <a:ln w="25400" cap="flat" cmpd="sng">
            <a:solidFill>
              <a:schemeClr val="dk2"/>
            </a:solidFill>
            <a:prstDash val="solid"/>
            <a:miter/>
            <a:headEnd type="none" w="med" len="med"/>
            <a:tailEnd type="none" w="med" len="med"/>
          </a:ln>
        </p:spPr>
      </p:pic>
      <p:sp>
        <p:nvSpPr>
          <p:cNvPr id="606" name="Shape 606"/>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GRFP Cycle</a:t>
            </a:r>
          </a:p>
        </p:txBody>
      </p:sp>
      <p:cxnSp>
        <p:nvCxnSpPr>
          <p:cNvPr id="6" name="Straight Connector 5"/>
          <p:cNvCxnSpPr/>
          <p:nvPr/>
        </p:nvCxnSpPr>
        <p:spPr>
          <a:xfrm>
            <a:off x="3019926" y="1046748"/>
            <a:ext cx="3068052" cy="0"/>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p:nvPr/>
        </p:nvSpPr>
        <p:spPr>
          <a:xfrm>
            <a:off x="3733800" y="1676400"/>
            <a:ext cx="4495800" cy="762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None/>
            </a:pPr>
            <a:endParaRPr sz="400">
              <a:solidFill>
                <a:schemeClr val="accent2"/>
              </a:solidFill>
              <a:latin typeface="Arial"/>
              <a:ea typeface="Arial"/>
              <a:cs typeface="Arial"/>
              <a:sym typeface="Arial"/>
            </a:endParaRPr>
          </a:p>
        </p:txBody>
      </p:sp>
      <p:sp>
        <p:nvSpPr>
          <p:cNvPr id="543" name="Shape 543"/>
          <p:cNvSpPr/>
          <p:nvPr/>
        </p:nvSpPr>
        <p:spPr>
          <a:xfrm>
            <a:off x="169334" y="1371600"/>
            <a:ext cx="8822266" cy="4616647"/>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lvl="0">
              <a:lnSpc>
                <a:spcPct val="30000"/>
              </a:lnSpc>
              <a:buClr>
                <a:schemeClr val="dk1"/>
              </a:buClr>
              <a:buSzPct val="25000"/>
            </a:pPr>
            <a:endParaRPr lang="en-US" sz="2000" b="1" dirty="0">
              <a:solidFill>
                <a:schemeClr val="dk1"/>
              </a:solidFill>
              <a:latin typeface="Tahoma"/>
              <a:ea typeface="Tahoma"/>
              <a:cs typeface="Tahoma"/>
              <a:sym typeface="Tahoma"/>
            </a:endParaRPr>
          </a:p>
          <a:p>
            <a:pPr lvl="0">
              <a:lnSpc>
                <a:spcPct val="30000"/>
              </a:lnSpc>
              <a:buClr>
                <a:schemeClr val="dk1"/>
              </a:buClr>
              <a:buSzPct val="25000"/>
            </a:pPr>
            <a:endParaRPr lang="en-US" sz="2000" b="1" dirty="0">
              <a:solidFill>
                <a:schemeClr val="dk1"/>
              </a:solidFill>
              <a:latin typeface="Tahoma"/>
              <a:ea typeface="Tahoma"/>
              <a:cs typeface="Tahoma"/>
              <a:sym typeface="Tahoma"/>
            </a:endParaRPr>
          </a:p>
          <a:p>
            <a:pPr lvl="0">
              <a:lnSpc>
                <a:spcPct val="30000"/>
              </a:lnSpc>
              <a:buClr>
                <a:schemeClr val="dk1"/>
              </a:buClr>
              <a:buSzPct val="25000"/>
            </a:pPr>
            <a:endParaRPr lang="en-US" sz="2000" b="1" dirty="0">
              <a:solidFill>
                <a:schemeClr val="dk1"/>
              </a:solidFill>
              <a:latin typeface="Tahoma"/>
              <a:ea typeface="Tahoma"/>
              <a:cs typeface="Tahoma"/>
              <a:sym typeface="Tahoma"/>
            </a:endParaRPr>
          </a:p>
          <a:p>
            <a:pPr lvl="0">
              <a:lnSpc>
                <a:spcPct val="30000"/>
              </a:lnSpc>
              <a:buClr>
                <a:schemeClr val="dk1"/>
              </a:buClr>
              <a:buSzPct val="25000"/>
            </a:pPr>
            <a:endParaRPr lang="en-US" sz="2000" b="1" dirty="0">
              <a:solidFill>
                <a:srgbClr val="000090"/>
              </a:solidFill>
              <a:latin typeface="Tahoma"/>
              <a:ea typeface="Tahoma"/>
              <a:cs typeface="Tahoma"/>
              <a:sym typeface="Tahoma"/>
            </a:endParaRPr>
          </a:p>
          <a:p>
            <a:pPr lvl="0">
              <a:lnSpc>
                <a:spcPct val="30000"/>
              </a:lnSpc>
              <a:buClr>
                <a:schemeClr val="dk1"/>
              </a:buClr>
              <a:buSzPct val="25000"/>
            </a:pPr>
            <a:r>
              <a:rPr lang="en-US" sz="2000" b="1" dirty="0">
                <a:solidFill>
                  <a:srgbClr val="000090"/>
                </a:solidFill>
                <a:latin typeface="Tahoma"/>
                <a:ea typeface="Tahoma"/>
                <a:cs typeface="Tahoma"/>
                <a:sym typeface="Tahoma"/>
              </a:rPr>
              <a:t>2019 Deadlines:</a:t>
            </a:r>
          </a:p>
          <a:p>
            <a:pPr marL="342900" lvl="0" indent="-342900">
              <a:lnSpc>
                <a:spcPct val="80000"/>
              </a:lnSpc>
              <a:buClr>
                <a:schemeClr val="dk1"/>
              </a:buClr>
              <a:buSzPct val="101818"/>
            </a:pPr>
            <a:endParaRPr lang="en-US" sz="2000" dirty="0">
              <a:solidFill>
                <a:srgbClr val="000090"/>
              </a:solidFill>
              <a:latin typeface="Tahoma"/>
              <a:ea typeface="Tahoma"/>
              <a:cs typeface="Tahoma"/>
              <a:sym typeface="Tahoma"/>
            </a:endParaRPr>
          </a:p>
          <a:p>
            <a:pPr marL="342900" lvl="0" indent="-342900">
              <a:lnSpc>
                <a:spcPct val="80000"/>
              </a:lnSpc>
              <a:buClr>
                <a:schemeClr val="dk1"/>
              </a:buClr>
              <a:buSzPct val="101818"/>
              <a:buFont typeface="Tahoma"/>
              <a:buChar char="•"/>
            </a:pPr>
            <a:r>
              <a:rPr lang="en-US" sz="2000" dirty="0">
                <a:solidFill>
                  <a:srgbClr val="000090"/>
                </a:solidFill>
                <a:latin typeface="Tahoma"/>
                <a:ea typeface="Tahoma"/>
                <a:cs typeface="Tahoma"/>
                <a:sym typeface="Tahoma"/>
              </a:rPr>
              <a:t>October 22, 2018 (Monday) Life Sciences, Geosciences</a:t>
            </a:r>
          </a:p>
          <a:p>
            <a:pPr marL="342900" lvl="0" indent="-342900">
              <a:lnSpc>
                <a:spcPct val="80000"/>
              </a:lnSpc>
              <a:buClr>
                <a:schemeClr val="dk1"/>
              </a:buClr>
              <a:buSzPct val="101818"/>
              <a:buFont typeface="Tahoma"/>
              <a:buChar char="•"/>
            </a:pPr>
            <a:endParaRPr lang="en-US" sz="2000" dirty="0">
              <a:solidFill>
                <a:srgbClr val="000090"/>
              </a:solidFill>
              <a:latin typeface="Tahoma"/>
              <a:ea typeface="Tahoma"/>
              <a:cs typeface="Tahoma"/>
              <a:sym typeface="Tahoma"/>
            </a:endParaRPr>
          </a:p>
          <a:p>
            <a:pPr marL="342900" lvl="0" indent="-342900">
              <a:lnSpc>
                <a:spcPct val="80000"/>
              </a:lnSpc>
              <a:buClr>
                <a:schemeClr val="dk1"/>
              </a:buClr>
              <a:buSzPct val="101818"/>
              <a:buFont typeface="Tahoma"/>
              <a:buChar char="•"/>
            </a:pPr>
            <a:r>
              <a:rPr lang="en-US" sz="2000" dirty="0">
                <a:solidFill>
                  <a:srgbClr val="000090"/>
                </a:solidFill>
                <a:latin typeface="Tahoma"/>
                <a:ea typeface="Tahoma"/>
                <a:cs typeface="Tahoma"/>
                <a:sym typeface="Tahoma"/>
              </a:rPr>
              <a:t>October 23, 2018 (Tuesday) Computer and Info Science and Engineering, Engineering, Materials Research</a:t>
            </a:r>
          </a:p>
          <a:p>
            <a:pPr marL="342900" lvl="0" indent="-342900">
              <a:lnSpc>
                <a:spcPct val="80000"/>
              </a:lnSpc>
              <a:buClr>
                <a:schemeClr val="dk1"/>
              </a:buClr>
              <a:buSzPct val="101818"/>
              <a:buFont typeface="Tahoma"/>
              <a:buChar char="•"/>
            </a:pPr>
            <a:endParaRPr lang="en-US" sz="2000" dirty="0">
              <a:solidFill>
                <a:srgbClr val="000090"/>
              </a:solidFill>
              <a:latin typeface="Tahoma"/>
              <a:ea typeface="Tahoma"/>
              <a:cs typeface="Tahoma"/>
              <a:sym typeface="Tahoma"/>
            </a:endParaRPr>
          </a:p>
          <a:p>
            <a:pPr marL="342900" lvl="0" indent="-342900">
              <a:lnSpc>
                <a:spcPct val="80000"/>
              </a:lnSpc>
              <a:buClr>
                <a:schemeClr val="dk1"/>
              </a:buClr>
              <a:buSzPct val="101818"/>
              <a:buFont typeface="Tahoma"/>
              <a:buChar char="•"/>
            </a:pPr>
            <a:r>
              <a:rPr lang="en-US" sz="2000" dirty="0">
                <a:solidFill>
                  <a:srgbClr val="000090"/>
                </a:solidFill>
                <a:latin typeface="Tahoma"/>
                <a:ea typeface="Tahoma"/>
                <a:cs typeface="Tahoma"/>
                <a:sym typeface="Tahoma"/>
              </a:rPr>
              <a:t>October 25, 2018 (Thursday) Psychology, Social Sciences, STEM Education and Learning</a:t>
            </a:r>
          </a:p>
          <a:p>
            <a:pPr marL="342900" lvl="0" indent="-342900">
              <a:lnSpc>
                <a:spcPct val="80000"/>
              </a:lnSpc>
              <a:buClr>
                <a:schemeClr val="dk1"/>
              </a:buClr>
              <a:buSzPct val="101818"/>
              <a:buFont typeface="Tahoma"/>
              <a:buChar char="•"/>
            </a:pPr>
            <a:endParaRPr lang="en-US" sz="2000" dirty="0">
              <a:solidFill>
                <a:srgbClr val="000090"/>
              </a:solidFill>
              <a:latin typeface="Tahoma"/>
              <a:ea typeface="Tahoma"/>
              <a:cs typeface="Tahoma"/>
              <a:sym typeface="Tahoma"/>
            </a:endParaRPr>
          </a:p>
          <a:p>
            <a:pPr marL="342900" lvl="0" indent="-342900">
              <a:lnSpc>
                <a:spcPct val="80000"/>
              </a:lnSpc>
              <a:buClr>
                <a:schemeClr val="dk1"/>
              </a:buClr>
              <a:buSzPct val="101818"/>
              <a:buFont typeface="Tahoma"/>
              <a:buChar char="•"/>
            </a:pPr>
            <a:r>
              <a:rPr lang="en-US" sz="2000" dirty="0">
                <a:solidFill>
                  <a:srgbClr val="000090"/>
                </a:solidFill>
                <a:latin typeface="Tahoma"/>
                <a:ea typeface="Tahoma"/>
                <a:cs typeface="Tahoma"/>
                <a:sym typeface="Tahoma"/>
              </a:rPr>
              <a:t>October 26, 2018 (Friday) Chemistry, Mathematical Sciences, Physics and Astronomy</a:t>
            </a:r>
          </a:p>
          <a:p>
            <a:pPr marL="342900" lvl="0" indent="-342900">
              <a:lnSpc>
                <a:spcPct val="80000"/>
              </a:lnSpc>
              <a:buClr>
                <a:schemeClr val="dk1"/>
              </a:buClr>
              <a:buSzPct val="101818"/>
              <a:buFont typeface="Tahoma"/>
              <a:buChar char="•"/>
            </a:pPr>
            <a:endParaRPr lang="en-US" sz="2000" dirty="0">
              <a:solidFill>
                <a:srgbClr val="000090"/>
              </a:solidFill>
              <a:latin typeface="Tahoma"/>
              <a:ea typeface="Tahoma"/>
              <a:cs typeface="Tahoma"/>
              <a:sym typeface="Tahoma"/>
            </a:endParaRPr>
          </a:p>
          <a:p>
            <a:pPr marL="342900" lvl="0" indent="-342900">
              <a:lnSpc>
                <a:spcPct val="80000"/>
              </a:lnSpc>
              <a:buClr>
                <a:schemeClr val="dk1"/>
              </a:buClr>
              <a:buSzPct val="101818"/>
              <a:buFont typeface="Tahoma"/>
              <a:buChar char="•"/>
            </a:pPr>
            <a:r>
              <a:rPr lang="en-US" sz="2000" dirty="0">
                <a:solidFill>
                  <a:srgbClr val="000090"/>
                </a:solidFill>
                <a:latin typeface="Tahoma"/>
                <a:ea typeface="Tahoma"/>
                <a:cs typeface="Tahoma"/>
                <a:sym typeface="Tahoma"/>
              </a:rPr>
              <a:t>November 1, 2018 (Thursday) Reference Letter Deadline</a:t>
            </a:r>
          </a:p>
        </p:txBody>
      </p:sp>
      <p:sp>
        <p:nvSpPr>
          <p:cNvPr id="544" name="Shape 544"/>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dirty="0">
                <a:solidFill>
                  <a:schemeClr val="lt1"/>
                </a:solidFill>
                <a:latin typeface="Tahoma"/>
                <a:ea typeface="Tahoma"/>
                <a:cs typeface="Tahoma"/>
                <a:sym typeface="Tahoma"/>
              </a:rPr>
              <a:t>2019 GRFP Deadlines</a:t>
            </a:r>
          </a:p>
        </p:txBody>
      </p:sp>
      <p:sp>
        <p:nvSpPr>
          <p:cNvPr id="2" name="TextBox 1"/>
          <p:cNvSpPr txBox="1"/>
          <p:nvPr/>
        </p:nvSpPr>
        <p:spPr>
          <a:xfrm>
            <a:off x="2463890" y="5327375"/>
            <a:ext cx="4216219" cy="400110"/>
          </a:xfrm>
          <a:prstGeom prst="rect">
            <a:avLst/>
          </a:prstGeom>
          <a:noFill/>
        </p:spPr>
        <p:txBody>
          <a:bodyPr wrap="none" rtlCol="0">
            <a:spAutoFit/>
          </a:bodyPr>
          <a:lstStyle/>
          <a:p>
            <a:r>
              <a:rPr lang="en-US" sz="2000" u="sng" dirty="0"/>
              <a:t>All documents are due by 5pm EST</a:t>
            </a:r>
          </a:p>
        </p:txBody>
      </p:sp>
      <p:cxnSp>
        <p:nvCxnSpPr>
          <p:cNvPr id="6" name="Straight Connector 5"/>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45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2895600" y="1524000"/>
            <a:ext cx="6096000" cy="4267199"/>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Tahoma"/>
              <a:buChar char="•"/>
            </a:pPr>
            <a:r>
              <a:rPr lang="en-US" sz="2400" b="0" i="0" u="none" strike="noStrike" cap="none">
                <a:solidFill>
                  <a:schemeClr val="accent2"/>
                </a:solidFill>
                <a:latin typeface="Tahoma"/>
                <a:ea typeface="Tahoma"/>
                <a:cs typeface="Tahoma"/>
                <a:sym typeface="Tahoma"/>
              </a:rPr>
              <a:t>To increase the Nation’s human capacity in science and engineering by providing fellowships for early-career graduate students who pursue research-based master’s and doctoral degrees in NSF-supported disciplines</a:t>
            </a:r>
          </a:p>
          <a:p>
            <a:pPr marL="342900" marR="0" lvl="0" indent="-342900" algn="l" rtl="0">
              <a:spcBef>
                <a:spcPts val="480"/>
              </a:spcBef>
              <a:spcAft>
                <a:spcPts val="0"/>
              </a:spcAft>
              <a:buClr>
                <a:schemeClr val="dk1"/>
              </a:buClr>
              <a:buSzPct val="25000"/>
              <a:buFont typeface="Tahoma"/>
              <a:buNone/>
            </a:pPr>
            <a:endParaRPr sz="2400" b="0" i="0" u="none" strike="noStrike" cap="none">
              <a:solidFill>
                <a:schemeClr val="accent2"/>
              </a:solidFill>
              <a:latin typeface="Tahoma"/>
              <a:ea typeface="Tahoma"/>
              <a:cs typeface="Tahoma"/>
              <a:sym typeface="Tahoma"/>
            </a:endParaRPr>
          </a:p>
          <a:p>
            <a:pPr marL="342900" marR="0" lvl="0" indent="-342900" algn="l" rtl="0">
              <a:spcBef>
                <a:spcPts val="480"/>
              </a:spcBef>
              <a:spcAft>
                <a:spcPts val="0"/>
              </a:spcAft>
              <a:buClr>
                <a:schemeClr val="accent2"/>
              </a:buClr>
              <a:buSzPct val="100000"/>
              <a:buFont typeface="Tahoma"/>
              <a:buChar char="•"/>
            </a:pPr>
            <a:r>
              <a:rPr lang="en-US" sz="2400" b="0" i="0" u="none" strike="noStrike" cap="none">
                <a:solidFill>
                  <a:schemeClr val="accent2"/>
                </a:solidFill>
                <a:latin typeface="Tahoma"/>
                <a:ea typeface="Tahoma"/>
                <a:cs typeface="Tahoma"/>
                <a:sym typeface="Tahoma"/>
              </a:rPr>
              <a:t> To support the development of a diverse and globally engaged US science and engineering workforce</a:t>
            </a:r>
          </a:p>
        </p:txBody>
      </p:sp>
      <p:pic>
        <p:nvPicPr>
          <p:cNvPr id="513" name="Shape 513" descr="JHU Haptics Lab"/>
          <p:cNvPicPr preferRelativeResize="0"/>
          <p:nvPr/>
        </p:nvPicPr>
        <p:blipFill rotWithShape="1">
          <a:blip r:embed="rId3">
            <a:alphaModFix/>
          </a:blip>
          <a:srcRect/>
          <a:stretch/>
        </p:blipFill>
        <p:spPr>
          <a:xfrm>
            <a:off x="304800" y="1536700"/>
            <a:ext cx="2486024" cy="1663700"/>
          </a:xfrm>
          <a:prstGeom prst="rect">
            <a:avLst/>
          </a:prstGeom>
          <a:noFill/>
          <a:ln w="25400" cap="flat" cmpd="sng">
            <a:solidFill>
              <a:schemeClr val="accent6"/>
            </a:solidFill>
            <a:prstDash val="solid"/>
            <a:miter/>
            <a:headEnd type="none" w="med" len="med"/>
            <a:tailEnd type="none" w="med" len="med"/>
          </a:ln>
        </p:spPr>
      </p:pic>
      <p:pic>
        <p:nvPicPr>
          <p:cNvPr id="514" name="Shape 514"/>
          <p:cNvPicPr preferRelativeResize="0"/>
          <p:nvPr/>
        </p:nvPicPr>
        <p:blipFill rotWithShape="1">
          <a:blip r:embed="rId4">
            <a:alphaModFix/>
          </a:blip>
          <a:srcRect/>
          <a:stretch/>
        </p:blipFill>
        <p:spPr>
          <a:xfrm>
            <a:off x="381000" y="3657600"/>
            <a:ext cx="2276475" cy="2098674"/>
          </a:xfrm>
          <a:prstGeom prst="rect">
            <a:avLst/>
          </a:prstGeom>
          <a:noFill/>
          <a:ln w="25400" cap="flat" cmpd="sng">
            <a:solidFill>
              <a:schemeClr val="accent6"/>
            </a:solidFill>
            <a:prstDash val="solid"/>
            <a:miter/>
            <a:headEnd type="none" w="med" len="med"/>
            <a:tailEnd type="none" w="med" len="med"/>
          </a:ln>
        </p:spPr>
      </p:pic>
      <p:sp>
        <p:nvSpPr>
          <p:cNvPr id="515" name="Shape 515"/>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000">
                <a:solidFill>
                  <a:schemeClr val="lt1"/>
                </a:solidFill>
                <a:latin typeface="Tahoma"/>
                <a:ea typeface="Tahoma"/>
                <a:cs typeface="Tahoma"/>
                <a:sym typeface="Tahoma"/>
              </a:rPr>
              <a:t>NSF Graduate Research Fellowship Program Goals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p:nvPr/>
        </p:nvSpPr>
        <p:spPr>
          <a:xfrm>
            <a:off x="-3793" y="1448812"/>
            <a:ext cx="4728193" cy="4524315"/>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accent2"/>
              </a:buClr>
              <a:buSzPct val="100000"/>
              <a:buFont typeface="Arial"/>
              <a:buChar char="•"/>
            </a:pPr>
            <a:r>
              <a:rPr lang="en-US" sz="2400" dirty="0">
                <a:solidFill>
                  <a:schemeClr val="accent2"/>
                </a:solidFill>
                <a:latin typeface="Tahoma"/>
                <a:ea typeface="Tahoma"/>
                <a:cs typeface="Tahoma"/>
                <a:sym typeface="Tahoma"/>
              </a:rPr>
              <a:t>  Five Year Award – $138,000</a:t>
            </a:r>
          </a:p>
          <a:p>
            <a:pPr marL="0" marR="0" lvl="0" indent="0" algn="l" rtl="0">
              <a:spcBef>
                <a:spcPts val="0"/>
              </a:spcBef>
              <a:spcAft>
                <a:spcPts val="0"/>
              </a:spcAft>
              <a:buClr>
                <a:schemeClr val="dk1"/>
              </a:buClr>
              <a:buFont typeface="Arial"/>
              <a:buNone/>
            </a:pPr>
            <a:endParaRPr sz="1000" dirty="0">
              <a:solidFill>
                <a:schemeClr val="accent2"/>
              </a:solidFill>
              <a:latin typeface="Tahoma"/>
              <a:ea typeface="Tahoma"/>
              <a:cs typeface="Tahoma"/>
              <a:sym typeface="Tahoma"/>
            </a:endParaRPr>
          </a:p>
          <a:p>
            <a:pPr marL="0" marR="0" lvl="0" indent="0" algn="l" rtl="0">
              <a:spcBef>
                <a:spcPts val="0"/>
              </a:spcBef>
              <a:spcAft>
                <a:spcPts val="0"/>
              </a:spcAft>
              <a:buClr>
                <a:schemeClr val="accent2"/>
              </a:buClr>
              <a:buSzPct val="100000"/>
              <a:buFont typeface="Arial"/>
              <a:buChar char="•"/>
            </a:pPr>
            <a:r>
              <a:rPr lang="en-US" sz="2400" dirty="0">
                <a:solidFill>
                  <a:schemeClr val="accent2"/>
                </a:solidFill>
                <a:latin typeface="Tahoma"/>
                <a:ea typeface="Tahoma"/>
                <a:cs typeface="Tahoma"/>
                <a:sym typeface="Tahoma"/>
              </a:rPr>
              <a:t>  Three years of financial support</a:t>
            </a:r>
          </a:p>
          <a:p>
            <a:pPr marL="457200" marR="0" lvl="1" indent="0" algn="l" rtl="0">
              <a:spcBef>
                <a:spcPts val="0"/>
              </a:spcBef>
              <a:spcAft>
                <a:spcPts val="0"/>
              </a:spcAft>
              <a:buClr>
                <a:schemeClr val="accent2"/>
              </a:buClr>
              <a:buSzPct val="100000"/>
              <a:buFont typeface="Arial"/>
              <a:buChar char="•"/>
            </a:pPr>
            <a:r>
              <a:rPr lang="en-US" sz="2200" b="0" i="0" u="none" strike="noStrike" cap="none" dirty="0">
                <a:solidFill>
                  <a:schemeClr val="accent2"/>
                </a:solidFill>
                <a:latin typeface="Tahoma"/>
                <a:ea typeface="Tahoma"/>
                <a:cs typeface="Tahoma"/>
                <a:sym typeface="Tahoma"/>
              </a:rPr>
              <a:t> $34,000 Stipend per year</a:t>
            </a:r>
          </a:p>
          <a:p>
            <a:pPr marL="457200" marR="0" lvl="1" indent="0" algn="l" rtl="0">
              <a:spcBef>
                <a:spcPts val="0"/>
              </a:spcBef>
              <a:spcAft>
                <a:spcPts val="0"/>
              </a:spcAft>
              <a:buClr>
                <a:schemeClr val="accent2"/>
              </a:buClr>
              <a:buSzPct val="100000"/>
              <a:buFont typeface="Arial"/>
              <a:buChar char="•"/>
            </a:pPr>
            <a:r>
              <a:rPr lang="en-US" sz="2200" b="0" i="0" u="none" strike="noStrike" cap="none" dirty="0">
                <a:solidFill>
                  <a:schemeClr val="accent2"/>
                </a:solidFill>
                <a:latin typeface="Tahoma"/>
                <a:ea typeface="Tahoma"/>
                <a:cs typeface="Tahoma"/>
                <a:sym typeface="Tahoma"/>
              </a:rPr>
              <a:t> $12,000 Educational allowance to institution per year</a:t>
            </a:r>
          </a:p>
          <a:p>
            <a:pPr marL="0" marR="0" lvl="0" indent="0" algn="l" rtl="0">
              <a:spcBef>
                <a:spcPts val="0"/>
              </a:spcBef>
              <a:spcAft>
                <a:spcPts val="0"/>
              </a:spcAft>
              <a:buClr>
                <a:schemeClr val="dk1"/>
              </a:buClr>
              <a:buFont typeface="Arial"/>
              <a:buNone/>
            </a:pPr>
            <a:endParaRPr sz="1000" dirty="0">
              <a:solidFill>
                <a:schemeClr val="accent2"/>
              </a:solidFill>
              <a:latin typeface="Tahoma"/>
              <a:ea typeface="Tahoma"/>
              <a:cs typeface="Tahoma"/>
              <a:sym typeface="Tahoma"/>
            </a:endParaRPr>
          </a:p>
          <a:p>
            <a:pPr marL="0" marR="0" lvl="0" indent="0" algn="l" rtl="0">
              <a:spcBef>
                <a:spcPts val="0"/>
              </a:spcBef>
              <a:spcAft>
                <a:spcPts val="0"/>
              </a:spcAft>
              <a:buClr>
                <a:schemeClr val="accent2"/>
              </a:buClr>
              <a:buSzPct val="100000"/>
              <a:buFont typeface="Arial"/>
              <a:buChar char="•"/>
            </a:pPr>
            <a:r>
              <a:rPr lang="en-US" sz="2400" dirty="0">
                <a:solidFill>
                  <a:schemeClr val="accent2"/>
                </a:solidFill>
                <a:latin typeface="Tahoma"/>
                <a:ea typeface="Tahoma"/>
                <a:cs typeface="Tahoma"/>
                <a:sym typeface="Tahoma"/>
              </a:rPr>
              <a:t>  International research </a:t>
            </a:r>
          </a:p>
          <a:p>
            <a:pPr marL="0" marR="0" lvl="0" indent="0" algn="l" rtl="0">
              <a:spcBef>
                <a:spcPts val="0"/>
              </a:spcBef>
              <a:spcAft>
                <a:spcPts val="0"/>
              </a:spcAft>
              <a:buSzPct val="25000"/>
              <a:buNone/>
            </a:pPr>
            <a:r>
              <a:rPr lang="en-US" sz="2400" dirty="0">
                <a:solidFill>
                  <a:schemeClr val="accent2"/>
                </a:solidFill>
                <a:latin typeface="Tahoma"/>
                <a:ea typeface="Tahoma"/>
                <a:cs typeface="Tahoma"/>
                <a:sym typeface="Tahoma"/>
              </a:rPr>
              <a:t>   through </a:t>
            </a:r>
            <a:r>
              <a:rPr lang="en-US" sz="2400" dirty="0">
                <a:solidFill>
                  <a:srgbClr val="FF0000"/>
                </a:solidFill>
                <a:latin typeface="Tahoma"/>
                <a:ea typeface="Tahoma"/>
                <a:cs typeface="Tahoma"/>
                <a:sym typeface="Tahoma"/>
              </a:rPr>
              <a:t>GROW</a:t>
            </a:r>
          </a:p>
          <a:p>
            <a:pPr marL="0" marR="0" lvl="0" indent="0" algn="l" rtl="0">
              <a:spcBef>
                <a:spcPts val="0"/>
              </a:spcBef>
              <a:spcAft>
                <a:spcPts val="0"/>
              </a:spcAft>
              <a:buClr>
                <a:schemeClr val="dk1"/>
              </a:buClr>
              <a:buFont typeface="Arial"/>
              <a:buNone/>
            </a:pPr>
            <a:endParaRPr sz="1000" dirty="0">
              <a:solidFill>
                <a:schemeClr val="accent2"/>
              </a:solidFill>
              <a:latin typeface="Tahoma"/>
              <a:ea typeface="Tahoma"/>
              <a:cs typeface="Tahoma"/>
              <a:sym typeface="Tahoma"/>
            </a:endParaRPr>
          </a:p>
          <a:p>
            <a:pPr>
              <a:buClr>
                <a:schemeClr val="accent2"/>
              </a:buClr>
              <a:buSzPct val="100000"/>
              <a:buFont typeface="Arial"/>
              <a:buChar char="•"/>
            </a:pPr>
            <a:r>
              <a:rPr lang="en-US" sz="2400" dirty="0">
                <a:solidFill>
                  <a:schemeClr val="accent2"/>
                </a:solidFill>
                <a:latin typeface="Tahoma"/>
                <a:ea typeface="Tahoma"/>
                <a:cs typeface="Tahoma"/>
                <a:sym typeface="Tahoma"/>
              </a:rPr>
              <a:t>  Internships through </a:t>
            </a:r>
            <a:r>
              <a:rPr lang="en-US" sz="2400" dirty="0">
                <a:solidFill>
                  <a:srgbClr val="FF0000"/>
                </a:solidFill>
                <a:latin typeface="Tahoma"/>
                <a:ea typeface="Tahoma"/>
                <a:cs typeface="Tahoma"/>
                <a:sym typeface="Tahoma"/>
              </a:rPr>
              <a:t>GRIP</a:t>
            </a:r>
            <a:endParaRPr lang="en-US" sz="2400" dirty="0">
              <a:solidFill>
                <a:schemeClr val="accent2"/>
              </a:solidFill>
              <a:latin typeface="Tahoma"/>
              <a:ea typeface="Tahoma"/>
              <a:cs typeface="Tahoma"/>
              <a:sym typeface="Tahoma"/>
            </a:endParaRPr>
          </a:p>
          <a:p>
            <a:pPr marL="0" marR="0" lvl="0" indent="0" algn="l" rtl="0">
              <a:spcBef>
                <a:spcPts val="0"/>
              </a:spcBef>
              <a:spcAft>
                <a:spcPts val="0"/>
              </a:spcAft>
              <a:buClr>
                <a:schemeClr val="accent2"/>
              </a:buClr>
              <a:buSzPct val="100000"/>
              <a:buFont typeface="Arial"/>
              <a:buChar char="•"/>
            </a:pPr>
            <a:r>
              <a:rPr lang="en-US" sz="2400" dirty="0">
                <a:solidFill>
                  <a:schemeClr val="accent2"/>
                </a:solidFill>
                <a:latin typeface="Tahoma"/>
                <a:ea typeface="Tahoma"/>
                <a:cs typeface="Tahoma"/>
                <a:sym typeface="Tahoma"/>
              </a:rPr>
              <a:t>Access to </a:t>
            </a:r>
            <a:r>
              <a:rPr lang="en-US" sz="2400" dirty="0">
                <a:solidFill>
                  <a:srgbClr val="FF0000"/>
                </a:solidFill>
                <a:latin typeface="Tahoma"/>
                <a:ea typeface="Tahoma"/>
                <a:cs typeface="Tahoma"/>
                <a:sym typeface="Tahoma"/>
              </a:rPr>
              <a:t>XSEDE</a:t>
            </a:r>
          </a:p>
          <a:p>
            <a:pPr marL="0" marR="0" lvl="0" indent="0" algn="l" rtl="0">
              <a:spcBef>
                <a:spcPts val="0"/>
              </a:spcBef>
              <a:spcAft>
                <a:spcPts val="0"/>
              </a:spcAft>
              <a:buSzPct val="25000"/>
              <a:buNone/>
            </a:pPr>
            <a:r>
              <a:rPr lang="en-US" sz="2400" dirty="0">
                <a:solidFill>
                  <a:schemeClr val="accent2"/>
                </a:solidFill>
                <a:latin typeface="Tahoma"/>
                <a:ea typeface="Tahoma"/>
                <a:cs typeface="Tahoma"/>
                <a:sym typeface="Tahoma"/>
              </a:rPr>
              <a:t>   cyberinfrastructure resources</a:t>
            </a:r>
          </a:p>
        </p:txBody>
      </p:sp>
      <p:sp>
        <p:nvSpPr>
          <p:cNvPr id="551" name="Shape 551"/>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GRFP Key Elements</a:t>
            </a:r>
          </a:p>
        </p:txBody>
      </p:sp>
      <p:pic>
        <p:nvPicPr>
          <p:cNvPr id="552" name="Shape 552" descr="Winkel_triple_projection_SW.jpg"/>
          <p:cNvPicPr preferRelativeResize="0"/>
          <p:nvPr/>
        </p:nvPicPr>
        <p:blipFill rotWithShape="1">
          <a:blip r:embed="rId3">
            <a:alphaModFix/>
          </a:blip>
          <a:srcRect/>
          <a:stretch/>
        </p:blipFill>
        <p:spPr>
          <a:xfrm>
            <a:off x="4724400" y="1600200"/>
            <a:ext cx="4419599" cy="2709766"/>
          </a:xfrm>
          <a:prstGeom prst="rect">
            <a:avLst/>
          </a:prstGeom>
          <a:noFill/>
          <a:ln>
            <a:noFill/>
          </a:ln>
        </p:spPr>
      </p:pic>
      <p:sp>
        <p:nvSpPr>
          <p:cNvPr id="553" name="Shape 553"/>
          <p:cNvSpPr/>
          <p:nvPr/>
        </p:nvSpPr>
        <p:spPr>
          <a:xfrm rot="-1282028">
            <a:off x="2517105" y="3905808"/>
            <a:ext cx="2716647" cy="526269"/>
          </a:xfrm>
          <a:prstGeom prst="rightArrow">
            <a:avLst>
              <a:gd name="adj1" fmla="val 50000"/>
              <a:gd name="adj2" fmla="val 50000"/>
            </a:avLst>
          </a:prstGeom>
          <a:gradFill>
            <a:gsLst>
              <a:gs pos="0">
                <a:srgbClr val="19197B"/>
              </a:gs>
              <a:gs pos="80000">
                <a:srgbClr val="2222A2"/>
              </a:gs>
              <a:gs pos="100000">
                <a:srgbClr val="1F1FA5"/>
              </a:gs>
            </a:gsLst>
            <a:lin ang="16200000" scaled="0"/>
          </a:gradFill>
          <a:ln w="9525" cap="flat" cmpd="sng">
            <a:solidFill>
              <a:srgbClr val="2E2E9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4" name="Shape 554"/>
          <p:cNvSpPr txBox="1"/>
          <p:nvPr/>
        </p:nvSpPr>
        <p:spPr>
          <a:xfrm>
            <a:off x="4724400" y="4495800"/>
            <a:ext cx="4419599" cy="1477328"/>
          </a:xfrm>
          <a:prstGeom prst="rect">
            <a:avLst/>
          </a:prstGeom>
          <a:gradFill>
            <a:gsLst>
              <a:gs pos="0">
                <a:srgbClr val="A9A9E1"/>
              </a:gs>
              <a:gs pos="35000">
                <a:srgbClr val="C4C4E7"/>
              </a:gs>
              <a:gs pos="100000">
                <a:srgbClr val="E6E6F8"/>
              </a:gs>
            </a:gsLst>
            <a:lin ang="16200000" scaled="0"/>
          </a:gradFill>
          <a:ln w="9525" cap="flat" cmpd="sng">
            <a:solidFill>
              <a:srgbClr val="282888"/>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t" anchorCtr="0">
            <a:noAutofit/>
          </a:bodyPr>
          <a:lstStyle/>
          <a:p>
            <a:pPr marL="0" marR="0" lvl="0" indent="0" algn="ctr" rtl="0">
              <a:spcBef>
                <a:spcPts val="0"/>
              </a:spcBef>
              <a:spcAft>
                <a:spcPts val="0"/>
              </a:spcAft>
              <a:buSzPct val="25000"/>
              <a:buNone/>
            </a:pPr>
            <a:r>
              <a:rPr lang="en-US" sz="1800">
                <a:solidFill>
                  <a:schemeClr val="dk1"/>
                </a:solidFill>
                <a:latin typeface="Arial"/>
                <a:ea typeface="Arial"/>
                <a:cs typeface="Arial"/>
                <a:sym typeface="Arial"/>
              </a:rPr>
              <a:t>Perform research through the GRFP in countries such as Chile, Denmark, Finland, France, Ireland, Japan, the Netherlands, Norway, Singapore, South Korea, Sweden and Switzerland!</a:t>
            </a:r>
          </a:p>
        </p:txBody>
      </p:sp>
      <p:sp>
        <p:nvSpPr>
          <p:cNvPr id="555" name="Shape 555"/>
          <p:cNvSpPr/>
          <p:nvPr/>
        </p:nvSpPr>
        <p:spPr>
          <a:xfrm>
            <a:off x="8305800" y="2133600"/>
            <a:ext cx="304799" cy="228600"/>
          </a:xfrm>
          <a:prstGeom prst="star5">
            <a:avLst>
              <a:gd name="adj" fmla="val 19098"/>
              <a:gd name="hf" fmla="val 105146"/>
              <a:gd name="vf" fmla="val 11055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6" name="Shape 556"/>
          <p:cNvSpPr/>
          <p:nvPr/>
        </p:nvSpPr>
        <p:spPr>
          <a:xfrm>
            <a:off x="5715000" y="2209800"/>
            <a:ext cx="304799" cy="228600"/>
          </a:xfrm>
          <a:prstGeom prst="star5">
            <a:avLst>
              <a:gd name="adj" fmla="val 19098"/>
              <a:gd name="hf" fmla="val 105146"/>
              <a:gd name="vf" fmla="val 11055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7" name="Shape 557"/>
          <p:cNvSpPr/>
          <p:nvPr/>
        </p:nvSpPr>
        <p:spPr>
          <a:xfrm>
            <a:off x="6934200" y="1905000"/>
            <a:ext cx="304799" cy="228600"/>
          </a:xfrm>
          <a:prstGeom prst="star5">
            <a:avLst>
              <a:gd name="adj" fmla="val 19098"/>
              <a:gd name="hf" fmla="val 105146"/>
              <a:gd name="vf" fmla="val 11055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8" name="Shape 558"/>
          <p:cNvSpPr/>
          <p:nvPr/>
        </p:nvSpPr>
        <p:spPr>
          <a:xfrm>
            <a:off x="8153400" y="2286000"/>
            <a:ext cx="304799" cy="228600"/>
          </a:xfrm>
          <a:prstGeom prst="star5">
            <a:avLst>
              <a:gd name="adj" fmla="val 19098"/>
              <a:gd name="hf" fmla="val 105146"/>
              <a:gd name="vf" fmla="val 11055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9" name="Shape 559"/>
          <p:cNvSpPr/>
          <p:nvPr/>
        </p:nvSpPr>
        <p:spPr>
          <a:xfrm>
            <a:off x="8001000" y="2743200"/>
            <a:ext cx="304799" cy="228600"/>
          </a:xfrm>
          <a:prstGeom prst="star5">
            <a:avLst>
              <a:gd name="adj" fmla="val 19098"/>
              <a:gd name="hf" fmla="val 105146"/>
              <a:gd name="vf" fmla="val 11055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0" name="Shape 560"/>
          <p:cNvSpPr/>
          <p:nvPr/>
        </p:nvSpPr>
        <p:spPr>
          <a:xfrm>
            <a:off x="6019800" y="3352800"/>
            <a:ext cx="304799" cy="228600"/>
          </a:xfrm>
          <a:prstGeom prst="star5">
            <a:avLst>
              <a:gd name="adj" fmla="val 19098"/>
              <a:gd name="hf" fmla="val 105146"/>
              <a:gd name="vf" fmla="val 11055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1" name="Shape 561"/>
          <p:cNvSpPr/>
          <p:nvPr/>
        </p:nvSpPr>
        <p:spPr>
          <a:xfrm>
            <a:off x="6934200" y="2133600"/>
            <a:ext cx="304799" cy="152399"/>
          </a:xfrm>
          <a:prstGeom prst="star5">
            <a:avLst>
              <a:gd name="adj" fmla="val 19098"/>
              <a:gd name="hf" fmla="val 105146"/>
              <a:gd name="vf" fmla="val 11055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 name="Straight Connector 13"/>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457200" y="1600200"/>
            <a:ext cx="8229600" cy="4267199"/>
          </a:xfrm>
          <a:prstGeom prst="rect">
            <a:avLst/>
          </a:prstGeom>
          <a:solidFill>
            <a:schemeClr val="accent3"/>
          </a:solidFill>
          <a:ln w="9525" cap="flat" cmpd="sng">
            <a:solidFill>
              <a:schemeClr val="accent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Tahoma"/>
              <a:buChar char="•"/>
            </a:pPr>
            <a:r>
              <a:rPr lang="en-US" sz="2800" b="0" i="0" u="none" strike="noStrike" cap="none" dirty="0">
                <a:solidFill>
                  <a:schemeClr val="accent2"/>
                </a:solidFill>
                <a:latin typeface="Tahoma"/>
                <a:ea typeface="Tahoma"/>
                <a:cs typeface="Tahoma"/>
                <a:sym typeface="Tahoma"/>
              </a:rPr>
              <a:t>Flexible: choice of project, advisor &amp; program</a:t>
            </a:r>
          </a:p>
          <a:p>
            <a:pPr marL="342900" marR="0" lvl="0" indent="-342900" algn="l" rtl="0">
              <a:spcBef>
                <a:spcPts val="560"/>
              </a:spcBef>
              <a:spcAft>
                <a:spcPts val="0"/>
              </a:spcAft>
              <a:buClr>
                <a:schemeClr val="accent2"/>
              </a:buClr>
              <a:buSzPct val="100000"/>
              <a:buFont typeface="Tahoma"/>
              <a:buChar char="•"/>
            </a:pPr>
            <a:r>
              <a:rPr lang="en-US" sz="2800" b="0" i="0" u="none" strike="noStrike" cap="none" dirty="0">
                <a:solidFill>
                  <a:schemeClr val="accent2"/>
                </a:solidFill>
                <a:latin typeface="Tahoma"/>
                <a:ea typeface="Tahoma"/>
                <a:cs typeface="Tahoma"/>
                <a:sym typeface="Tahoma"/>
              </a:rPr>
              <a:t>Unrestrictive: No service requirement</a:t>
            </a:r>
          </a:p>
          <a:p>
            <a:pPr marL="342900" marR="0" lvl="0" indent="-342900" algn="l" rtl="0">
              <a:spcBef>
                <a:spcPts val="560"/>
              </a:spcBef>
              <a:spcAft>
                <a:spcPts val="0"/>
              </a:spcAft>
              <a:buClr>
                <a:schemeClr val="accent2"/>
              </a:buClr>
              <a:buSzPct val="100000"/>
              <a:buFont typeface="Tahoma"/>
              <a:buChar char="•"/>
            </a:pPr>
            <a:r>
              <a:rPr lang="en-US" sz="2800" b="0" i="0" u="none" strike="noStrike" cap="none" dirty="0">
                <a:solidFill>
                  <a:schemeClr val="accent2"/>
                </a:solidFill>
                <a:latin typeface="Tahoma"/>
                <a:ea typeface="Tahoma"/>
                <a:cs typeface="Tahoma"/>
                <a:sym typeface="Tahoma"/>
              </a:rPr>
              <a:t>Portable: Any accredited U.S. institution</a:t>
            </a:r>
          </a:p>
          <a:p>
            <a:pPr marL="400050" marR="0" lvl="2" indent="-6350" algn="l" rtl="0">
              <a:spcBef>
                <a:spcPts val="480"/>
              </a:spcBef>
              <a:spcAft>
                <a:spcPts val="0"/>
              </a:spcAft>
              <a:buClr>
                <a:schemeClr val="accent2"/>
              </a:buClr>
              <a:buSzPct val="25000"/>
              <a:buFont typeface="Tahoma"/>
              <a:buNone/>
            </a:pPr>
            <a:r>
              <a:rPr lang="en-US" sz="2400" b="0" i="0" u="none" strike="noStrike" cap="none" dirty="0">
                <a:solidFill>
                  <a:schemeClr val="accent2"/>
                </a:solidFill>
                <a:latin typeface="Tahoma"/>
                <a:ea typeface="Tahoma"/>
                <a:cs typeface="Tahoma"/>
                <a:sym typeface="Tahoma"/>
              </a:rPr>
              <a:t>MS		      PhD</a:t>
            </a:r>
          </a:p>
          <a:p>
            <a:pPr marL="342900" marR="0" lvl="0" indent="-342900" algn="l" rtl="0">
              <a:spcBef>
                <a:spcPts val="560"/>
              </a:spcBef>
              <a:spcAft>
                <a:spcPts val="0"/>
              </a:spcAft>
              <a:buClr>
                <a:schemeClr val="dk1"/>
              </a:buClr>
              <a:buSzPct val="100000"/>
              <a:buFont typeface="Tahoma"/>
              <a:buNone/>
            </a:pPr>
            <a:endParaRPr sz="2800" b="0" i="0" u="none" strike="noStrike" cap="none" dirty="0">
              <a:solidFill>
                <a:schemeClr val="accent2"/>
              </a:solidFill>
              <a:latin typeface="Tahoma"/>
              <a:ea typeface="Tahoma"/>
              <a:cs typeface="Tahoma"/>
              <a:sym typeface="Tahoma"/>
            </a:endParaRPr>
          </a:p>
          <a:p>
            <a:pPr marL="342900" marR="0" lvl="0" indent="-342900" algn="l" rtl="0">
              <a:spcBef>
                <a:spcPts val="560"/>
              </a:spcBef>
              <a:spcAft>
                <a:spcPts val="0"/>
              </a:spcAft>
              <a:buClr>
                <a:schemeClr val="accent2"/>
              </a:buClr>
              <a:buSzPct val="100000"/>
              <a:buFont typeface="Tahoma"/>
              <a:buChar char="•"/>
            </a:pPr>
            <a:r>
              <a:rPr lang="en-US" sz="2800" b="0" i="0" u="none" strike="noStrike" cap="none" dirty="0">
                <a:solidFill>
                  <a:schemeClr val="accent2"/>
                </a:solidFill>
                <a:latin typeface="Tahoma"/>
                <a:ea typeface="Tahoma"/>
                <a:cs typeface="Tahoma"/>
                <a:sym typeface="Tahoma"/>
              </a:rPr>
              <a:t>2,000 Fellowships offered annually our of 14,000, 2010 - 2013 </a:t>
            </a:r>
          </a:p>
          <a:p>
            <a:pPr marL="457200" marR="0" lvl="1" indent="0" algn="l" rtl="0">
              <a:spcBef>
                <a:spcPts val="560"/>
              </a:spcBef>
              <a:spcAft>
                <a:spcPts val="0"/>
              </a:spcAft>
              <a:buClr>
                <a:schemeClr val="accent2"/>
              </a:buClr>
              <a:buSzPct val="25000"/>
              <a:buFont typeface="Tahoma"/>
              <a:buNone/>
            </a:pPr>
            <a:r>
              <a:rPr lang="en-US" sz="2800" b="0" i="0" u="none" strike="noStrike" cap="none" dirty="0">
                <a:solidFill>
                  <a:schemeClr val="accent2"/>
                </a:solidFill>
                <a:latin typeface="Tahoma"/>
                <a:ea typeface="Tahoma"/>
                <a:cs typeface="Tahoma"/>
                <a:sym typeface="Tahoma"/>
              </a:rPr>
              <a:t>~17% success rate</a:t>
            </a:r>
          </a:p>
          <a:p>
            <a:pPr marL="342900" marR="0" lvl="0" indent="-342900" algn="l" rtl="0">
              <a:spcBef>
                <a:spcPts val="640"/>
              </a:spcBef>
              <a:spcAft>
                <a:spcPts val="0"/>
              </a:spcAft>
              <a:buClr>
                <a:schemeClr val="dk1"/>
              </a:buClr>
              <a:buSzPct val="100000"/>
              <a:buFont typeface="Tahoma"/>
              <a:buNone/>
            </a:pPr>
            <a:endParaRPr sz="3200" b="0" i="0" u="none" strike="noStrike" cap="none" dirty="0">
              <a:solidFill>
                <a:schemeClr val="dk1"/>
              </a:solidFill>
              <a:latin typeface="Tahoma"/>
              <a:ea typeface="Tahoma"/>
              <a:cs typeface="Tahoma"/>
              <a:sym typeface="Tahoma"/>
            </a:endParaRPr>
          </a:p>
          <a:p>
            <a:pPr marL="742950" marR="0" lvl="1" indent="-285750" algn="l" rtl="0">
              <a:spcBef>
                <a:spcPts val="560"/>
              </a:spcBef>
              <a:spcAft>
                <a:spcPts val="0"/>
              </a:spcAft>
              <a:buClr>
                <a:schemeClr val="dk1"/>
              </a:buClr>
              <a:buSzPct val="100000"/>
              <a:buFont typeface="Tahoma"/>
              <a:buNone/>
            </a:pPr>
            <a:endParaRPr sz="2800" b="0" i="0" u="none" strike="noStrike" cap="none" dirty="0">
              <a:solidFill>
                <a:schemeClr val="dk1"/>
              </a:solidFill>
              <a:latin typeface="Tahoma"/>
              <a:ea typeface="Tahoma"/>
              <a:cs typeface="Tahoma"/>
              <a:sym typeface="Tahoma"/>
            </a:endParaRPr>
          </a:p>
        </p:txBody>
      </p:sp>
      <p:sp>
        <p:nvSpPr>
          <p:cNvPr id="522" name="Shape 522"/>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chemeClr val="lt1"/>
                </a:solidFill>
                <a:latin typeface="Tahoma"/>
                <a:ea typeface="Tahoma"/>
                <a:cs typeface="Tahoma"/>
                <a:sym typeface="Tahoma"/>
              </a:rPr>
              <a:t>GRFP Unique Features </a:t>
            </a:r>
          </a:p>
        </p:txBody>
      </p:sp>
      <p:cxnSp>
        <p:nvCxnSpPr>
          <p:cNvPr id="523" name="Shape 523"/>
          <p:cNvCxnSpPr/>
          <p:nvPr/>
        </p:nvCxnSpPr>
        <p:spPr>
          <a:xfrm>
            <a:off x="1474470" y="3352800"/>
            <a:ext cx="1371599" cy="1587"/>
          </a:xfrm>
          <a:prstGeom prst="straightConnector1">
            <a:avLst/>
          </a:prstGeom>
          <a:noFill/>
          <a:ln w="38100" cap="flat" cmpd="sng">
            <a:solidFill>
              <a:schemeClr val="dk1"/>
            </a:solidFill>
            <a:prstDash val="solid"/>
            <a:round/>
            <a:headEnd type="none" w="med" len="med"/>
            <a:tailEnd type="stealth" w="lg" len="lg"/>
          </a:ln>
        </p:spPr>
      </p:cxnSp>
      <p:sp>
        <p:nvSpPr>
          <p:cNvPr id="524" name="Shape 524"/>
          <p:cNvSpPr txBox="1">
            <a:spLocks noGrp="1"/>
          </p:cNvSpPr>
          <p:nvPr>
            <p:ph type="sldNum" idx="4294967295"/>
          </p:nvPr>
        </p:nvSpPr>
        <p:spPr>
          <a:xfrm>
            <a:off x="8647271" y="6407944"/>
            <a:ext cx="36575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25</a:t>
            </a:fld>
            <a:endParaRPr lang="en-US" sz="140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Shape 577"/>
          <p:cNvPicPr preferRelativeResize="0"/>
          <p:nvPr/>
        </p:nvPicPr>
        <p:blipFill rotWithShape="1">
          <a:blip r:embed="rId3">
            <a:alphaModFix/>
          </a:blip>
          <a:srcRect/>
          <a:stretch/>
        </p:blipFill>
        <p:spPr>
          <a:xfrm>
            <a:off x="5943600" y="1852613"/>
            <a:ext cx="1295400" cy="1158874"/>
          </a:xfrm>
          <a:prstGeom prst="rect">
            <a:avLst/>
          </a:prstGeom>
          <a:noFill/>
          <a:ln w="9525" cap="flat" cmpd="sng">
            <a:solidFill>
              <a:schemeClr val="dk1"/>
            </a:solidFill>
            <a:prstDash val="solid"/>
            <a:miter/>
            <a:headEnd type="none" w="med" len="med"/>
            <a:tailEnd type="none" w="med" len="med"/>
          </a:ln>
        </p:spPr>
      </p:pic>
      <p:pic>
        <p:nvPicPr>
          <p:cNvPr id="578" name="Shape 578"/>
          <p:cNvPicPr preferRelativeResize="0"/>
          <p:nvPr/>
        </p:nvPicPr>
        <p:blipFill rotWithShape="1">
          <a:blip r:embed="rId4">
            <a:alphaModFix/>
          </a:blip>
          <a:srcRect/>
          <a:stretch/>
        </p:blipFill>
        <p:spPr>
          <a:xfrm>
            <a:off x="7086600" y="2057400"/>
            <a:ext cx="1219199" cy="1219199"/>
          </a:xfrm>
          <a:prstGeom prst="rect">
            <a:avLst/>
          </a:prstGeom>
          <a:noFill/>
          <a:ln w="9525" cap="flat" cmpd="sng">
            <a:solidFill>
              <a:schemeClr val="dk1"/>
            </a:solidFill>
            <a:prstDash val="solid"/>
            <a:miter/>
            <a:headEnd type="none" w="med" len="med"/>
            <a:tailEnd type="none" w="med" len="med"/>
          </a:ln>
        </p:spPr>
      </p:pic>
      <p:pic>
        <p:nvPicPr>
          <p:cNvPr id="579" name="Shape 579"/>
          <p:cNvPicPr preferRelativeResize="0"/>
          <p:nvPr/>
        </p:nvPicPr>
        <p:blipFill rotWithShape="1">
          <a:blip r:embed="rId5">
            <a:alphaModFix/>
          </a:blip>
          <a:srcRect/>
          <a:stretch/>
        </p:blipFill>
        <p:spPr>
          <a:xfrm>
            <a:off x="5486400" y="2971800"/>
            <a:ext cx="1447800" cy="1219199"/>
          </a:xfrm>
          <a:prstGeom prst="rect">
            <a:avLst/>
          </a:prstGeom>
          <a:noFill/>
          <a:ln w="9525" cap="flat" cmpd="sng">
            <a:solidFill>
              <a:schemeClr val="dk1"/>
            </a:solidFill>
            <a:prstDash val="solid"/>
            <a:miter/>
            <a:headEnd type="none" w="med" len="med"/>
            <a:tailEnd type="none" w="med" len="med"/>
          </a:ln>
        </p:spPr>
      </p:pic>
      <p:pic>
        <p:nvPicPr>
          <p:cNvPr id="580" name="Shape 580"/>
          <p:cNvPicPr preferRelativeResize="0"/>
          <p:nvPr/>
        </p:nvPicPr>
        <p:blipFill rotWithShape="1">
          <a:blip r:embed="rId6">
            <a:alphaModFix/>
          </a:blip>
          <a:srcRect/>
          <a:stretch/>
        </p:blipFill>
        <p:spPr>
          <a:xfrm>
            <a:off x="7391400" y="3124200"/>
            <a:ext cx="1177924" cy="1524000"/>
          </a:xfrm>
          <a:prstGeom prst="rect">
            <a:avLst/>
          </a:prstGeom>
          <a:noFill/>
          <a:ln w="9525" cap="flat" cmpd="sng">
            <a:solidFill>
              <a:schemeClr val="dk1"/>
            </a:solidFill>
            <a:prstDash val="solid"/>
            <a:miter/>
            <a:headEnd type="none" w="med" len="med"/>
            <a:tailEnd type="none" w="med" len="med"/>
          </a:ln>
        </p:spPr>
      </p:pic>
      <p:pic>
        <p:nvPicPr>
          <p:cNvPr id="581" name="Shape 581"/>
          <p:cNvPicPr preferRelativeResize="0"/>
          <p:nvPr/>
        </p:nvPicPr>
        <p:blipFill rotWithShape="1">
          <a:blip r:embed="rId7">
            <a:alphaModFix/>
          </a:blip>
          <a:srcRect/>
          <a:stretch/>
        </p:blipFill>
        <p:spPr>
          <a:xfrm>
            <a:off x="5791200" y="4114800"/>
            <a:ext cx="1295400" cy="1076324"/>
          </a:xfrm>
          <a:prstGeom prst="rect">
            <a:avLst/>
          </a:prstGeom>
          <a:noFill/>
          <a:ln w="9525" cap="flat" cmpd="sng">
            <a:solidFill>
              <a:schemeClr val="dk1"/>
            </a:solidFill>
            <a:prstDash val="solid"/>
            <a:miter/>
            <a:headEnd type="none" w="med" len="med"/>
            <a:tailEnd type="none" w="med" len="med"/>
          </a:ln>
        </p:spPr>
      </p:pic>
      <p:pic>
        <p:nvPicPr>
          <p:cNvPr id="582" name="Shape 582"/>
          <p:cNvPicPr preferRelativeResize="0"/>
          <p:nvPr/>
        </p:nvPicPr>
        <p:blipFill rotWithShape="1">
          <a:blip r:embed="rId8">
            <a:alphaModFix/>
          </a:blip>
          <a:srcRect/>
          <a:stretch/>
        </p:blipFill>
        <p:spPr>
          <a:xfrm>
            <a:off x="6858000" y="4494212"/>
            <a:ext cx="1447800" cy="915986"/>
          </a:xfrm>
          <a:prstGeom prst="rect">
            <a:avLst/>
          </a:prstGeom>
          <a:noFill/>
          <a:ln w="9525" cap="flat" cmpd="sng">
            <a:solidFill>
              <a:schemeClr val="dk1"/>
            </a:solidFill>
            <a:prstDash val="solid"/>
            <a:miter/>
            <a:headEnd type="none" w="med" len="med"/>
            <a:tailEnd type="none" w="med" len="med"/>
          </a:ln>
        </p:spPr>
      </p:pic>
      <p:sp>
        <p:nvSpPr>
          <p:cNvPr id="583" name="Shape 583"/>
          <p:cNvSpPr txBox="1"/>
          <p:nvPr/>
        </p:nvSpPr>
        <p:spPr>
          <a:xfrm>
            <a:off x="457200" y="1447800"/>
            <a:ext cx="4648199" cy="4360863"/>
          </a:xfrm>
          <a:prstGeom prst="rect">
            <a:avLst/>
          </a:prstGeom>
          <a:solidFill>
            <a:schemeClr val="accent3"/>
          </a:solidFill>
          <a:ln w="28575" cap="flat" cmpd="sng">
            <a:solidFill>
              <a:schemeClr val="accent6"/>
            </a:solidFill>
            <a:prstDash val="solid"/>
            <a:miter/>
            <a:headEnd type="none" w="med" len="med"/>
            <a:tailEnd type="none" w="med" len="med"/>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Chemistry</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Computer and Information Science and Engineering</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Engineering</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Geosciences</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Life Sciences</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Materials Research</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Mathematical Sciences</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Physics and Astronomy</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Psychology </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Social Sciences </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Science, Technology, Engineering and   Mathematics Education (research-focused)</a:t>
            </a:r>
          </a:p>
        </p:txBody>
      </p:sp>
      <p:sp>
        <p:nvSpPr>
          <p:cNvPr id="584" name="Shape 584"/>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GRFP Supported Disciplines</a:t>
            </a:r>
          </a:p>
        </p:txBody>
      </p:sp>
      <p:cxnSp>
        <p:nvCxnSpPr>
          <p:cNvPr id="10" name="Straight Connector 9"/>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Shape 590" descr="istock_000000668190xsmall">
            <a:hlinkClick r:id="rId3"/>
          </p:cNvPr>
          <p:cNvPicPr preferRelativeResize="0"/>
          <p:nvPr/>
        </p:nvPicPr>
        <p:blipFill rotWithShape="1">
          <a:blip r:embed="rId4">
            <a:alphaModFix/>
          </a:blip>
          <a:srcRect/>
          <a:stretch/>
        </p:blipFill>
        <p:spPr>
          <a:xfrm>
            <a:off x="7848600" y="3505200"/>
            <a:ext cx="957262" cy="1447800"/>
          </a:xfrm>
          <a:prstGeom prst="rect">
            <a:avLst/>
          </a:prstGeom>
          <a:noFill/>
          <a:ln w="9525" cap="flat" cmpd="sng">
            <a:solidFill>
              <a:schemeClr val="dk1"/>
            </a:solidFill>
            <a:prstDash val="solid"/>
            <a:miter/>
            <a:headEnd type="none" w="med" len="med"/>
            <a:tailEnd type="none" w="med" len="med"/>
          </a:ln>
        </p:spPr>
      </p:pic>
      <p:pic>
        <p:nvPicPr>
          <p:cNvPr id="591" name="Shape 591"/>
          <p:cNvPicPr preferRelativeResize="0"/>
          <p:nvPr/>
        </p:nvPicPr>
        <p:blipFill rotWithShape="1">
          <a:blip r:embed="rId5">
            <a:alphaModFix/>
          </a:blip>
          <a:srcRect/>
          <a:stretch/>
        </p:blipFill>
        <p:spPr>
          <a:xfrm>
            <a:off x="7315200" y="2514600"/>
            <a:ext cx="1676399" cy="1147763"/>
          </a:xfrm>
          <a:prstGeom prst="rect">
            <a:avLst/>
          </a:prstGeom>
          <a:noFill/>
          <a:ln w="9525" cap="flat" cmpd="sng">
            <a:solidFill>
              <a:schemeClr val="dk1"/>
            </a:solidFill>
            <a:prstDash val="solid"/>
            <a:miter/>
            <a:headEnd type="none" w="med" len="med"/>
            <a:tailEnd type="none" w="med" len="med"/>
          </a:ln>
        </p:spPr>
      </p:pic>
      <p:sp>
        <p:nvSpPr>
          <p:cNvPr id="592" name="Shape 592"/>
          <p:cNvSpPr txBox="1">
            <a:spLocks noGrp="1"/>
          </p:cNvSpPr>
          <p:nvPr>
            <p:ph type="title"/>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rgbClr val="FF3300"/>
                </a:solidFill>
                <a:latin typeface="Tahoma"/>
                <a:ea typeface="Tahoma"/>
                <a:cs typeface="Tahoma"/>
                <a:sym typeface="Tahoma"/>
              </a:rPr>
              <a:t>Not</a:t>
            </a:r>
            <a:r>
              <a:rPr lang="en-US" sz="4400" b="0" i="0" u="none" strike="noStrike" cap="none">
                <a:solidFill>
                  <a:schemeClr val="lt1"/>
                </a:solidFill>
                <a:latin typeface="Tahoma"/>
                <a:ea typeface="Tahoma"/>
                <a:cs typeface="Tahoma"/>
                <a:sym typeface="Tahoma"/>
              </a:rPr>
              <a:t> Supported by NSF GRFP</a:t>
            </a:r>
          </a:p>
        </p:txBody>
      </p:sp>
      <p:sp>
        <p:nvSpPr>
          <p:cNvPr id="593" name="Shape 593"/>
          <p:cNvSpPr txBox="1">
            <a:spLocks noGrp="1"/>
          </p:cNvSpPr>
          <p:nvPr>
            <p:ph type="body" idx="1"/>
          </p:nvPr>
        </p:nvSpPr>
        <p:spPr>
          <a:xfrm>
            <a:off x="228600" y="1447800"/>
            <a:ext cx="5257799" cy="4343400"/>
          </a:xfrm>
          <a:prstGeom prst="rect">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ahoma"/>
              <a:buNone/>
            </a:pPr>
            <a:endParaRPr sz="2200" b="0" i="0" u="none" strike="noStrike" cap="none">
              <a:solidFill>
                <a:schemeClr val="accent2"/>
              </a:solidFill>
              <a:latin typeface="Tahoma"/>
              <a:ea typeface="Tahoma"/>
              <a:cs typeface="Tahoma"/>
              <a:sym typeface="Tahoma"/>
            </a:endParaRPr>
          </a:p>
          <a:p>
            <a:pPr marL="342900" marR="0" lvl="0" indent="-342900" algn="l" rtl="0">
              <a:spcBef>
                <a:spcPts val="440"/>
              </a:spcBef>
              <a:spcAft>
                <a:spcPts val="0"/>
              </a:spcAft>
              <a:buClr>
                <a:schemeClr val="accent2"/>
              </a:buClr>
              <a:buSzPct val="100000"/>
              <a:buFont typeface="Tahoma"/>
              <a:buChar char="•"/>
            </a:pPr>
            <a:r>
              <a:rPr lang="en-US" sz="2200" b="0" i="0" u="none" strike="noStrike" cap="none">
                <a:solidFill>
                  <a:schemeClr val="accent2"/>
                </a:solidFill>
                <a:latin typeface="Tahoma"/>
                <a:ea typeface="Tahoma"/>
                <a:cs typeface="Tahoma"/>
                <a:sym typeface="Tahoma"/>
              </a:rPr>
              <a:t>Business administration or management</a:t>
            </a:r>
          </a:p>
          <a:p>
            <a:pPr marL="342900" marR="0" lvl="0" indent="-342900" algn="l" rtl="0">
              <a:spcBef>
                <a:spcPts val="440"/>
              </a:spcBef>
              <a:spcAft>
                <a:spcPts val="0"/>
              </a:spcAft>
              <a:buClr>
                <a:schemeClr val="accent2"/>
              </a:buClr>
              <a:buSzPct val="100000"/>
              <a:buFont typeface="Tahoma"/>
              <a:buChar char="•"/>
            </a:pPr>
            <a:r>
              <a:rPr lang="en-US" sz="2200" b="0" i="0" u="none" strike="noStrike" cap="none">
                <a:solidFill>
                  <a:schemeClr val="accent2"/>
                </a:solidFill>
                <a:latin typeface="Tahoma"/>
                <a:ea typeface="Tahoma"/>
                <a:cs typeface="Tahoma"/>
                <a:sym typeface="Tahoma"/>
              </a:rPr>
              <a:t>Social work</a:t>
            </a:r>
          </a:p>
          <a:p>
            <a:pPr marL="342900" marR="0" lvl="0" indent="-342900" algn="l" rtl="0">
              <a:spcBef>
                <a:spcPts val="440"/>
              </a:spcBef>
              <a:spcAft>
                <a:spcPts val="0"/>
              </a:spcAft>
              <a:buClr>
                <a:schemeClr val="accent2"/>
              </a:buClr>
              <a:buSzPct val="100000"/>
              <a:buFont typeface="Tahoma"/>
              <a:buChar char="•"/>
            </a:pPr>
            <a:r>
              <a:rPr lang="en-US" sz="2200" b="0" i="0" u="none" strike="noStrike" cap="none">
                <a:solidFill>
                  <a:schemeClr val="accent2"/>
                </a:solidFill>
                <a:latin typeface="Tahoma"/>
                <a:ea typeface="Tahoma"/>
                <a:cs typeface="Tahoma"/>
                <a:sym typeface="Tahoma"/>
              </a:rPr>
              <a:t>Medical, dental, law, or public health programs </a:t>
            </a:r>
          </a:p>
          <a:p>
            <a:pPr marL="342900" marR="0" lvl="0" indent="-342900" algn="l" rtl="0">
              <a:spcBef>
                <a:spcPts val="440"/>
              </a:spcBef>
              <a:spcAft>
                <a:spcPts val="0"/>
              </a:spcAft>
              <a:buClr>
                <a:schemeClr val="accent2"/>
              </a:buClr>
              <a:buSzPct val="100000"/>
              <a:buFont typeface="Tahoma"/>
              <a:buChar char="•"/>
            </a:pPr>
            <a:r>
              <a:rPr lang="en-US" sz="2200" b="0" i="0" u="none" strike="noStrike" cap="none">
                <a:solidFill>
                  <a:schemeClr val="accent2"/>
                </a:solidFill>
                <a:latin typeface="Tahoma"/>
                <a:ea typeface="Tahoma"/>
                <a:cs typeface="Tahoma"/>
                <a:sym typeface="Tahoma"/>
              </a:rPr>
              <a:t>Joint science-professional degree programs, e.g., MD/PhD, JD/PhD, etc.</a:t>
            </a:r>
          </a:p>
          <a:p>
            <a:pPr marL="342900" marR="0" lvl="0" indent="-342900" algn="l" rtl="0">
              <a:spcBef>
                <a:spcPts val="440"/>
              </a:spcBef>
              <a:spcAft>
                <a:spcPts val="0"/>
              </a:spcAft>
              <a:buClr>
                <a:schemeClr val="accent2"/>
              </a:buClr>
              <a:buSzPct val="100000"/>
              <a:buFont typeface="Tahoma"/>
              <a:buChar char="•"/>
            </a:pPr>
            <a:r>
              <a:rPr lang="en-US" sz="2200" b="0" i="0" u="none" strike="noStrike" cap="none">
                <a:solidFill>
                  <a:schemeClr val="accent2"/>
                </a:solidFill>
                <a:latin typeface="Tahoma"/>
                <a:ea typeface="Tahoma"/>
                <a:cs typeface="Tahoma"/>
                <a:sym typeface="Tahoma"/>
              </a:rPr>
              <a:t>Education (except research-focused STEM Education programs)</a:t>
            </a:r>
          </a:p>
          <a:p>
            <a:pPr marL="342900" marR="0" lvl="0" indent="-342900" algn="l" rtl="0">
              <a:spcBef>
                <a:spcPts val="440"/>
              </a:spcBef>
              <a:spcAft>
                <a:spcPts val="0"/>
              </a:spcAft>
              <a:buClr>
                <a:schemeClr val="accent2"/>
              </a:buClr>
              <a:buSzPct val="100000"/>
              <a:buFont typeface="Tahoma"/>
              <a:buChar char="•"/>
            </a:pPr>
            <a:r>
              <a:rPr lang="en-US" sz="2200" b="1" i="0" u="none" strike="noStrike" cap="none">
                <a:solidFill>
                  <a:schemeClr val="accent2"/>
                </a:solidFill>
                <a:latin typeface="Tahoma"/>
                <a:ea typeface="Tahoma"/>
                <a:cs typeface="Tahoma"/>
                <a:sym typeface="Tahoma"/>
              </a:rPr>
              <a:t>See Solicitation </a:t>
            </a:r>
            <a:r>
              <a:rPr lang="en-US" sz="2200" b="0" i="0" u="none" strike="noStrike" cap="none">
                <a:solidFill>
                  <a:schemeClr val="accent2"/>
                </a:solidFill>
                <a:latin typeface="Tahoma"/>
                <a:ea typeface="Tahoma"/>
                <a:cs typeface="Tahoma"/>
                <a:sym typeface="Tahoma"/>
              </a:rPr>
              <a:t>(www.nsfgrfp.org)</a:t>
            </a:r>
          </a:p>
          <a:p>
            <a:pPr marL="342900" marR="0" lvl="0" indent="-342900" algn="l" rtl="0">
              <a:spcBef>
                <a:spcPts val="440"/>
              </a:spcBef>
              <a:spcAft>
                <a:spcPts val="0"/>
              </a:spcAft>
              <a:buClr>
                <a:schemeClr val="dk1"/>
              </a:buClr>
              <a:buSzPct val="100000"/>
              <a:buFont typeface="Tahoma"/>
              <a:buNone/>
            </a:pPr>
            <a:endParaRPr sz="2200" b="0" i="0" u="none" strike="noStrike" cap="none">
              <a:solidFill>
                <a:schemeClr val="accent2"/>
              </a:solidFill>
              <a:latin typeface="Tahoma"/>
              <a:ea typeface="Tahoma"/>
              <a:cs typeface="Tahoma"/>
              <a:sym typeface="Tahoma"/>
            </a:endParaRPr>
          </a:p>
        </p:txBody>
      </p:sp>
      <p:pic>
        <p:nvPicPr>
          <p:cNvPr id="594" name="Shape 594"/>
          <p:cNvPicPr preferRelativeResize="0"/>
          <p:nvPr/>
        </p:nvPicPr>
        <p:blipFill rotWithShape="1">
          <a:blip r:embed="rId6">
            <a:alphaModFix/>
          </a:blip>
          <a:srcRect/>
          <a:stretch/>
        </p:blipFill>
        <p:spPr>
          <a:xfrm>
            <a:off x="7086600" y="4343400"/>
            <a:ext cx="881063" cy="1219199"/>
          </a:xfrm>
          <a:prstGeom prst="rect">
            <a:avLst/>
          </a:prstGeom>
          <a:noFill/>
          <a:ln w="9525" cap="flat" cmpd="sng">
            <a:solidFill>
              <a:schemeClr val="dk1"/>
            </a:solidFill>
            <a:prstDash val="solid"/>
            <a:miter/>
            <a:headEnd type="none" w="med" len="med"/>
            <a:tailEnd type="none" w="med" len="med"/>
          </a:ln>
        </p:spPr>
      </p:pic>
      <p:pic>
        <p:nvPicPr>
          <p:cNvPr id="595" name="Shape 595"/>
          <p:cNvPicPr preferRelativeResize="0"/>
          <p:nvPr/>
        </p:nvPicPr>
        <p:blipFill rotWithShape="1">
          <a:blip r:embed="rId7">
            <a:alphaModFix/>
          </a:blip>
          <a:srcRect/>
          <a:stretch/>
        </p:blipFill>
        <p:spPr>
          <a:xfrm>
            <a:off x="5791200" y="3657600"/>
            <a:ext cx="1447800" cy="1377950"/>
          </a:xfrm>
          <a:prstGeom prst="rect">
            <a:avLst/>
          </a:prstGeom>
          <a:noFill/>
          <a:ln w="9525" cap="flat" cmpd="sng">
            <a:solidFill>
              <a:schemeClr val="dk1"/>
            </a:solidFill>
            <a:prstDash val="solid"/>
            <a:miter/>
            <a:headEnd type="none" w="med" len="med"/>
            <a:tailEnd type="none" w="med" len="med"/>
          </a:ln>
        </p:spPr>
      </p:pic>
      <p:pic>
        <p:nvPicPr>
          <p:cNvPr id="596" name="Shape 596"/>
          <p:cNvPicPr preferRelativeResize="0"/>
          <p:nvPr/>
        </p:nvPicPr>
        <p:blipFill rotWithShape="1">
          <a:blip r:embed="rId8">
            <a:alphaModFix/>
          </a:blip>
          <a:srcRect/>
          <a:stretch/>
        </p:blipFill>
        <p:spPr>
          <a:xfrm>
            <a:off x="5638800" y="2209800"/>
            <a:ext cx="1108074" cy="1600199"/>
          </a:xfrm>
          <a:prstGeom prst="rect">
            <a:avLst/>
          </a:prstGeom>
          <a:noFill/>
          <a:ln w="9525" cap="flat" cmpd="sng">
            <a:solidFill>
              <a:schemeClr val="dk1"/>
            </a:solidFill>
            <a:prstDash val="solid"/>
            <a:miter/>
            <a:headEnd type="none" w="med" len="med"/>
            <a:tailEnd type="none" w="med" len="med"/>
          </a:ln>
        </p:spPr>
      </p:pic>
      <p:pic>
        <p:nvPicPr>
          <p:cNvPr id="597" name="Shape 597"/>
          <p:cNvPicPr preferRelativeResize="0"/>
          <p:nvPr/>
        </p:nvPicPr>
        <p:blipFill rotWithShape="1">
          <a:blip r:embed="rId9">
            <a:alphaModFix/>
          </a:blip>
          <a:srcRect/>
          <a:stretch/>
        </p:blipFill>
        <p:spPr>
          <a:xfrm>
            <a:off x="6705600" y="1905000"/>
            <a:ext cx="1227137" cy="1066799"/>
          </a:xfrm>
          <a:prstGeom prst="rect">
            <a:avLst/>
          </a:prstGeom>
          <a:noFill/>
          <a:ln w="9525" cap="flat" cmpd="sng">
            <a:solidFill>
              <a:schemeClr val="dk1"/>
            </a:solidFill>
            <a:prstDash val="solid"/>
            <a:miter/>
            <a:headEnd type="none" w="med" len="med"/>
            <a:tailEnd type="none" w="med" len="med"/>
          </a:ln>
        </p:spPr>
      </p:pic>
      <p:cxnSp>
        <p:nvCxnSpPr>
          <p:cNvPr id="10" name="Straight Connector 9"/>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Shape 461" descr="untitled"/>
          <p:cNvPicPr preferRelativeResize="0"/>
          <p:nvPr/>
        </p:nvPicPr>
        <p:blipFill rotWithShape="1">
          <a:blip r:embed="rId3">
            <a:alphaModFix/>
          </a:blip>
          <a:srcRect/>
          <a:stretch/>
        </p:blipFill>
        <p:spPr>
          <a:xfrm>
            <a:off x="53975" y="0"/>
            <a:ext cx="1317624" cy="1228724"/>
          </a:xfrm>
          <a:prstGeom prst="rect">
            <a:avLst/>
          </a:prstGeom>
          <a:noFill/>
          <a:ln>
            <a:noFill/>
          </a:ln>
        </p:spPr>
      </p:pic>
      <p:sp>
        <p:nvSpPr>
          <p:cNvPr id="462" name="Shape 462"/>
          <p:cNvSpPr/>
          <p:nvPr/>
        </p:nvSpPr>
        <p:spPr>
          <a:xfrm>
            <a:off x="838200" y="1524000"/>
            <a:ext cx="7467600" cy="4339650"/>
          </a:xfrm>
          <a:prstGeom prst="rect">
            <a:avLst/>
          </a:prstGeom>
          <a:solidFill>
            <a:schemeClr val="accent3"/>
          </a:solidFill>
          <a:ln w="9525" cap="flat" cmpd="sng">
            <a:solidFill>
              <a:schemeClr val="accent6"/>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2800">
                <a:solidFill>
                  <a:schemeClr val="accent2"/>
                </a:solidFill>
                <a:latin typeface="Tahoma"/>
                <a:ea typeface="Tahoma"/>
                <a:cs typeface="Tahoma"/>
                <a:sym typeface="Tahoma"/>
              </a:rPr>
              <a:t>Two National Science Board-approved Review Criteria:</a:t>
            </a:r>
          </a:p>
          <a:p>
            <a:pPr marL="0" marR="0" lvl="0" indent="0" algn="l" rtl="0">
              <a:spcBef>
                <a:spcPts val="0"/>
              </a:spcBef>
              <a:spcAft>
                <a:spcPts val="0"/>
              </a:spcAft>
              <a:buNone/>
            </a:pPr>
            <a:endParaRPr sz="1000">
              <a:solidFill>
                <a:schemeClr val="accent2"/>
              </a:solidFill>
              <a:latin typeface="Tahoma"/>
              <a:ea typeface="Tahoma"/>
              <a:cs typeface="Tahoma"/>
              <a:sym typeface="Tahoma"/>
            </a:endParaRPr>
          </a:p>
          <a:p>
            <a:pPr marL="457200" marR="0" lvl="1" indent="0" algn="l" rtl="0">
              <a:spcBef>
                <a:spcPts val="0"/>
              </a:spcBef>
              <a:spcAft>
                <a:spcPts val="0"/>
              </a:spcAft>
              <a:buClr>
                <a:schemeClr val="accent2"/>
              </a:buClr>
              <a:buSzPct val="100000"/>
              <a:buFont typeface="Arial"/>
              <a:buChar char="•"/>
            </a:pPr>
            <a:r>
              <a:rPr lang="en-US" sz="2800" b="0" i="0" u="none" strike="noStrike" cap="none">
                <a:solidFill>
                  <a:schemeClr val="accent2"/>
                </a:solidFill>
                <a:latin typeface="Tahoma"/>
                <a:ea typeface="Tahoma"/>
                <a:cs typeface="Tahoma"/>
                <a:sym typeface="Tahoma"/>
              </a:rPr>
              <a:t>  </a:t>
            </a:r>
            <a:r>
              <a:rPr lang="en-US" sz="2600" b="1" i="0" u="none" strike="noStrike" cap="none">
                <a:solidFill>
                  <a:schemeClr val="accent2"/>
                </a:solidFill>
                <a:latin typeface="Tahoma"/>
                <a:ea typeface="Tahoma"/>
                <a:cs typeface="Tahoma"/>
                <a:sym typeface="Tahoma"/>
              </a:rPr>
              <a:t>Intellectual Merit</a:t>
            </a:r>
            <a:r>
              <a:rPr lang="en-US" sz="2600" b="0" i="0" u="none" strike="noStrike" cap="none">
                <a:solidFill>
                  <a:schemeClr val="accent2"/>
                </a:solidFill>
                <a:latin typeface="Tahoma"/>
                <a:ea typeface="Tahoma"/>
                <a:cs typeface="Tahoma"/>
                <a:sym typeface="Tahoma"/>
              </a:rPr>
              <a:t>: this criterion encompasses the potential to advance knowledge</a:t>
            </a:r>
          </a:p>
          <a:p>
            <a:pPr marL="457200" marR="0" lvl="1" indent="0" algn="l" rtl="0">
              <a:spcBef>
                <a:spcPts val="0"/>
              </a:spcBef>
              <a:spcAft>
                <a:spcPts val="0"/>
              </a:spcAft>
              <a:buClr>
                <a:schemeClr val="dk1"/>
              </a:buClr>
              <a:buFont typeface="Arial"/>
              <a:buNone/>
            </a:pPr>
            <a:endParaRPr sz="2600" b="0" i="0" u="none" strike="noStrike" cap="none">
              <a:solidFill>
                <a:schemeClr val="accent2"/>
              </a:solidFill>
              <a:latin typeface="Tahoma"/>
              <a:ea typeface="Tahoma"/>
              <a:cs typeface="Tahoma"/>
              <a:sym typeface="Tahoma"/>
            </a:endParaRPr>
          </a:p>
          <a:p>
            <a:pPr marL="457200" marR="0" lvl="1" indent="0" algn="l" rtl="0">
              <a:spcBef>
                <a:spcPts val="0"/>
              </a:spcBef>
              <a:spcAft>
                <a:spcPts val="0"/>
              </a:spcAft>
              <a:buClr>
                <a:schemeClr val="accent2"/>
              </a:buClr>
              <a:buSzPct val="100000"/>
              <a:buFont typeface="Arial"/>
              <a:buChar char="•"/>
            </a:pPr>
            <a:r>
              <a:rPr lang="en-US" sz="2600" b="0" i="0" u="none" strike="noStrike" cap="none">
                <a:solidFill>
                  <a:schemeClr val="accent2"/>
                </a:solidFill>
                <a:latin typeface="Tahoma"/>
                <a:ea typeface="Tahoma"/>
                <a:cs typeface="Tahoma"/>
                <a:sym typeface="Tahoma"/>
              </a:rPr>
              <a:t>  </a:t>
            </a:r>
            <a:r>
              <a:rPr lang="en-US" sz="2600" b="1" i="0" u="none" strike="noStrike" cap="none">
                <a:solidFill>
                  <a:schemeClr val="accent2"/>
                </a:solidFill>
                <a:latin typeface="Tahoma"/>
                <a:ea typeface="Tahoma"/>
                <a:cs typeface="Tahoma"/>
                <a:sym typeface="Tahoma"/>
              </a:rPr>
              <a:t>Broader Impacts</a:t>
            </a:r>
            <a:r>
              <a:rPr lang="en-US" sz="2600" b="0" i="0" u="none" strike="noStrike" cap="none">
                <a:solidFill>
                  <a:schemeClr val="accent2"/>
                </a:solidFill>
                <a:latin typeface="Tahoma"/>
                <a:ea typeface="Tahoma"/>
                <a:cs typeface="Tahoma"/>
                <a:sym typeface="Tahoma"/>
              </a:rPr>
              <a:t>: this criterion encompasses the potential to benefit society and contribute to the achievement of specific, desired societal outcomes </a:t>
            </a:r>
          </a:p>
        </p:txBody>
      </p:sp>
      <p:sp>
        <p:nvSpPr>
          <p:cNvPr id="463" name="Shape 463"/>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Review Criteria</a:t>
            </a:r>
          </a:p>
        </p:txBody>
      </p:sp>
      <p:cxnSp>
        <p:nvCxnSpPr>
          <p:cNvPr id="5" name="Straight Connector 4"/>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Shape 478" descr="karina_h"/>
          <p:cNvPicPr preferRelativeResize="0"/>
          <p:nvPr/>
        </p:nvPicPr>
        <p:blipFill rotWithShape="1">
          <a:blip r:embed="rId3">
            <a:alphaModFix/>
          </a:blip>
          <a:srcRect/>
          <a:stretch/>
        </p:blipFill>
        <p:spPr>
          <a:xfrm>
            <a:off x="5791200" y="1524000"/>
            <a:ext cx="2819400" cy="2393950"/>
          </a:xfrm>
          <a:prstGeom prst="rect">
            <a:avLst/>
          </a:prstGeom>
          <a:noFill/>
          <a:ln w="25400" cap="flat" cmpd="sng">
            <a:solidFill>
              <a:schemeClr val="accent6"/>
            </a:solidFill>
            <a:prstDash val="solid"/>
            <a:miter/>
            <a:headEnd type="none" w="med" len="med"/>
            <a:tailEnd type="none" w="med" len="med"/>
          </a:ln>
        </p:spPr>
      </p:pic>
      <p:sp>
        <p:nvSpPr>
          <p:cNvPr id="479" name="Shape 479"/>
          <p:cNvSpPr/>
          <p:nvPr/>
        </p:nvSpPr>
        <p:spPr>
          <a:xfrm>
            <a:off x="533400" y="2107555"/>
            <a:ext cx="4800600" cy="2400656"/>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65125" marR="0" lvl="0" indent="-263525" algn="l" rtl="0">
              <a:spcBef>
                <a:spcPts val="0"/>
              </a:spcBef>
              <a:spcAft>
                <a:spcPts val="0"/>
              </a:spcAft>
              <a:buClr>
                <a:schemeClr val="accent2"/>
              </a:buClr>
              <a:buSzPct val="100000"/>
              <a:buFont typeface="Arial"/>
              <a:buChar char="•"/>
            </a:pPr>
            <a:r>
              <a:rPr lang="en-US" sz="2400">
                <a:solidFill>
                  <a:schemeClr val="accent2"/>
                </a:solidFill>
                <a:latin typeface="Tahoma"/>
                <a:ea typeface="Tahoma"/>
                <a:cs typeface="Tahoma"/>
                <a:sym typeface="Tahoma"/>
              </a:rPr>
              <a:t>Personal, Relevant Background and Future Goals Statement</a:t>
            </a:r>
          </a:p>
          <a:p>
            <a:pPr marL="365125" marR="0" lvl="0" indent="-263525" algn="l" rtl="0">
              <a:spcBef>
                <a:spcPts val="0"/>
              </a:spcBef>
              <a:spcAft>
                <a:spcPts val="0"/>
              </a:spcAft>
              <a:buClr>
                <a:schemeClr val="dk1"/>
              </a:buClr>
              <a:buFont typeface="Arial"/>
              <a:buNone/>
            </a:pPr>
            <a:endParaRPr sz="500">
              <a:solidFill>
                <a:schemeClr val="accent2"/>
              </a:solidFill>
              <a:latin typeface="Tahoma"/>
              <a:ea typeface="Tahoma"/>
              <a:cs typeface="Tahoma"/>
              <a:sym typeface="Tahoma"/>
            </a:endParaRPr>
          </a:p>
          <a:p>
            <a:pPr marL="365125" marR="0" lvl="0" indent="-263525" algn="l" rtl="0">
              <a:spcBef>
                <a:spcPts val="0"/>
              </a:spcBef>
              <a:spcAft>
                <a:spcPts val="0"/>
              </a:spcAft>
              <a:buClr>
                <a:schemeClr val="dk1"/>
              </a:buClr>
              <a:buFont typeface="Arial"/>
              <a:buNone/>
            </a:pPr>
            <a:endParaRPr sz="500">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Arial"/>
              <a:buChar char="•"/>
            </a:pPr>
            <a:r>
              <a:rPr lang="en-US" sz="2400">
                <a:solidFill>
                  <a:schemeClr val="accent2"/>
                </a:solidFill>
                <a:latin typeface="Tahoma"/>
                <a:ea typeface="Tahoma"/>
                <a:cs typeface="Tahoma"/>
                <a:sym typeface="Tahoma"/>
              </a:rPr>
              <a:t>Graduate Research Statement</a:t>
            </a:r>
          </a:p>
          <a:p>
            <a:pPr marL="365125" marR="0" lvl="0" indent="-263525" algn="l" rtl="0">
              <a:spcBef>
                <a:spcPts val="0"/>
              </a:spcBef>
              <a:spcAft>
                <a:spcPts val="0"/>
              </a:spcAft>
              <a:buClr>
                <a:schemeClr val="dk1"/>
              </a:buClr>
              <a:buFont typeface="Arial"/>
              <a:buNone/>
            </a:pPr>
            <a:endParaRPr sz="500">
              <a:solidFill>
                <a:schemeClr val="accent2"/>
              </a:solidFill>
              <a:latin typeface="Tahoma"/>
              <a:ea typeface="Tahoma"/>
              <a:cs typeface="Tahoma"/>
              <a:sym typeface="Tahoma"/>
            </a:endParaRPr>
          </a:p>
          <a:p>
            <a:pPr marL="365125" marR="0" lvl="0" indent="-263525" algn="l" rtl="0">
              <a:spcBef>
                <a:spcPts val="0"/>
              </a:spcBef>
              <a:spcAft>
                <a:spcPts val="0"/>
              </a:spcAft>
              <a:buClr>
                <a:schemeClr val="dk1"/>
              </a:buClr>
              <a:buFont typeface="Arial"/>
              <a:buNone/>
            </a:pPr>
            <a:endParaRPr sz="500">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Arial"/>
              <a:buChar char="•"/>
            </a:pPr>
            <a:r>
              <a:rPr lang="en-US" sz="2400">
                <a:solidFill>
                  <a:schemeClr val="accent2"/>
                </a:solidFill>
                <a:latin typeface="Tahoma"/>
                <a:ea typeface="Tahoma"/>
                <a:cs typeface="Tahoma"/>
                <a:sym typeface="Tahoma"/>
              </a:rPr>
              <a:t>Reference Letters</a:t>
            </a:r>
          </a:p>
          <a:p>
            <a:pPr marL="365125" marR="0" lvl="0" indent="-263525" algn="l" rtl="0">
              <a:spcBef>
                <a:spcPts val="0"/>
              </a:spcBef>
              <a:spcAft>
                <a:spcPts val="0"/>
              </a:spcAft>
              <a:buClr>
                <a:schemeClr val="dk1"/>
              </a:buClr>
              <a:buFont typeface="Arial"/>
              <a:buNone/>
            </a:pPr>
            <a:endParaRPr sz="500">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Arial"/>
              <a:buChar char="•"/>
            </a:pPr>
            <a:r>
              <a:rPr lang="en-US" sz="2400">
                <a:solidFill>
                  <a:schemeClr val="accent2"/>
                </a:solidFill>
                <a:latin typeface="Tahoma"/>
                <a:ea typeface="Tahoma"/>
                <a:cs typeface="Tahoma"/>
                <a:sym typeface="Tahoma"/>
              </a:rPr>
              <a:t>Transcripts</a:t>
            </a:r>
          </a:p>
          <a:p>
            <a:pPr marL="365125" marR="0" lvl="0" indent="-263525" algn="l" rtl="0">
              <a:spcBef>
                <a:spcPts val="0"/>
              </a:spcBef>
              <a:spcAft>
                <a:spcPts val="0"/>
              </a:spcAft>
              <a:buClr>
                <a:schemeClr val="dk1"/>
              </a:buClr>
              <a:buFont typeface="Arial"/>
              <a:buNone/>
            </a:pPr>
            <a:endParaRPr sz="500">
              <a:solidFill>
                <a:schemeClr val="accent2"/>
              </a:solidFill>
              <a:latin typeface="Tahoma"/>
              <a:ea typeface="Tahoma"/>
              <a:cs typeface="Tahoma"/>
              <a:sym typeface="Tahoma"/>
            </a:endParaRPr>
          </a:p>
        </p:txBody>
      </p:sp>
      <p:pic>
        <p:nvPicPr>
          <p:cNvPr id="480" name="Shape 480" descr="P:\GRFP NEW\Fellow Photos\NSF GRFP Image Gallery\High Resolution\banks_h.jpg"/>
          <p:cNvPicPr preferRelativeResize="0"/>
          <p:nvPr/>
        </p:nvPicPr>
        <p:blipFill rotWithShape="1">
          <a:blip r:embed="rId4">
            <a:alphaModFix/>
          </a:blip>
          <a:srcRect/>
          <a:stretch/>
        </p:blipFill>
        <p:spPr>
          <a:xfrm>
            <a:off x="5756275" y="4000500"/>
            <a:ext cx="2930525" cy="1943100"/>
          </a:xfrm>
          <a:prstGeom prst="rect">
            <a:avLst/>
          </a:prstGeom>
          <a:noFill/>
          <a:ln w="25400" cap="flat" cmpd="sng">
            <a:solidFill>
              <a:schemeClr val="accent6"/>
            </a:solidFill>
            <a:prstDash val="solid"/>
            <a:miter/>
            <a:headEnd type="none" w="med" len="med"/>
            <a:tailEnd type="none" w="med" len="med"/>
          </a:ln>
        </p:spPr>
      </p:pic>
      <p:sp>
        <p:nvSpPr>
          <p:cNvPr id="481" name="Shape 481"/>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Intellectual Merit and Broader Impacts Assessment</a:t>
            </a:r>
          </a:p>
        </p:txBody>
      </p:sp>
      <p:cxnSp>
        <p:nvCxnSpPr>
          <p:cNvPr id="6" name="Straight Connector 5"/>
          <p:cNvCxnSpPr/>
          <p:nvPr/>
        </p:nvCxnSpPr>
        <p:spPr>
          <a:xfrm>
            <a:off x="1570121" y="1219199"/>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p:nvPr/>
        </p:nvSpPr>
        <p:spPr>
          <a:xfrm>
            <a:off x="381000" y="1371600"/>
            <a:ext cx="8458200" cy="4495800"/>
          </a:xfrm>
          <a:prstGeom prst="roundRect">
            <a:avLst>
              <a:gd name="adj" fmla="val 0"/>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0" name="Shape 310"/>
          <p:cNvSpPr txBox="1"/>
          <p:nvPr/>
        </p:nvSpPr>
        <p:spPr>
          <a:xfrm>
            <a:off x="495299" y="1371600"/>
            <a:ext cx="8229600" cy="4876799"/>
          </a:xfrm>
          <a:prstGeom prst="rect">
            <a:avLst/>
          </a:prstGeom>
          <a:noFill/>
          <a:ln>
            <a:noFill/>
          </a:ln>
        </p:spPr>
        <p:txBody>
          <a:bodyPr lIns="91425" tIns="45700" rIns="91425" bIns="45700" anchor="t" anchorCtr="0">
            <a:noAutofit/>
          </a:bodyPr>
          <a:lstStyle/>
          <a:p>
            <a:pPr marL="273050" lvl="0" indent="-273050">
              <a:spcAft>
                <a:spcPts val="1200"/>
              </a:spcAft>
              <a:buClr>
                <a:schemeClr val="accent2"/>
              </a:buClr>
              <a:buSzPct val="90000"/>
              <a:buFont typeface="Noto Sans Symbols"/>
              <a:buChar char="▪"/>
            </a:pPr>
            <a:r>
              <a:rPr lang="en-US" sz="2800" dirty="0">
                <a:solidFill>
                  <a:schemeClr val="accent2"/>
                </a:solidFill>
                <a:latin typeface="Tahoma"/>
                <a:ea typeface="Tahoma"/>
                <a:cs typeface="Tahoma"/>
                <a:sym typeface="Tahoma"/>
              </a:rPr>
              <a:t>Inform you of graduate funding opportunities</a:t>
            </a:r>
          </a:p>
          <a:p>
            <a:pPr marL="273050" lvl="0" indent="-273050">
              <a:spcAft>
                <a:spcPts val="1200"/>
              </a:spcAft>
              <a:buClr>
                <a:schemeClr val="accent2"/>
              </a:buClr>
              <a:buSzPct val="90000"/>
              <a:buFont typeface="Noto Sans Symbols"/>
              <a:buChar char="▪"/>
            </a:pPr>
            <a:r>
              <a:rPr lang="en-US" sz="2800" dirty="0">
                <a:solidFill>
                  <a:schemeClr val="accent2"/>
                </a:solidFill>
                <a:latin typeface="Tahoma"/>
                <a:ea typeface="Tahoma"/>
                <a:cs typeface="Tahoma"/>
                <a:sym typeface="Tahoma"/>
              </a:rPr>
              <a:t>Introduce several domestic and international fellowships</a:t>
            </a:r>
          </a:p>
          <a:p>
            <a:pPr marL="273050" lvl="0" indent="-273050">
              <a:spcAft>
                <a:spcPts val="1200"/>
              </a:spcAft>
              <a:buClr>
                <a:schemeClr val="accent2"/>
              </a:buClr>
              <a:buSzPct val="90000"/>
              <a:buFont typeface="Noto Sans Symbols"/>
              <a:buChar char="▪"/>
            </a:pPr>
            <a:r>
              <a:rPr lang="en-US" sz="2800" dirty="0">
                <a:solidFill>
                  <a:schemeClr val="accent2"/>
                </a:solidFill>
                <a:latin typeface="Tahoma"/>
                <a:ea typeface="Tahoma"/>
                <a:cs typeface="Tahoma"/>
                <a:sym typeface="Tahoma"/>
              </a:rPr>
              <a:t>Guide preparation of winning applications</a:t>
            </a:r>
          </a:p>
          <a:p>
            <a:pPr marL="273050" lvl="0" indent="-273050">
              <a:spcAft>
                <a:spcPts val="1200"/>
              </a:spcAft>
              <a:buClr>
                <a:schemeClr val="accent2"/>
              </a:buClr>
              <a:buSzPct val="90000"/>
              <a:buFont typeface="Noto Sans Symbols"/>
              <a:buChar char="▪"/>
            </a:pPr>
            <a:r>
              <a:rPr lang="en-US" sz="2800" dirty="0">
                <a:solidFill>
                  <a:schemeClr val="accent2"/>
                </a:solidFill>
                <a:latin typeface="Tahoma"/>
                <a:ea typeface="Tahoma"/>
                <a:cs typeface="Tahoma"/>
                <a:sym typeface="Tahoma"/>
              </a:rPr>
              <a:t>Discuss Personal Statement and Proposal</a:t>
            </a:r>
          </a:p>
          <a:p>
            <a:pPr marL="273050" lvl="0" indent="-273050">
              <a:spcAft>
                <a:spcPts val="1200"/>
              </a:spcAft>
              <a:buClr>
                <a:schemeClr val="accent2"/>
              </a:buClr>
              <a:buSzPct val="90000"/>
              <a:buFont typeface="Noto Sans Symbols"/>
              <a:buChar char="▪"/>
            </a:pPr>
            <a:r>
              <a:rPr lang="en-US" sz="2800" dirty="0">
                <a:solidFill>
                  <a:schemeClr val="accent2"/>
                </a:solidFill>
                <a:latin typeface="Tahoma"/>
                <a:ea typeface="Tahoma"/>
                <a:cs typeface="Tahoma"/>
                <a:sym typeface="Tahoma"/>
              </a:rPr>
              <a:t>Brainstorm on Personal Statements</a:t>
            </a:r>
          </a:p>
          <a:p>
            <a:pPr lvl="0">
              <a:spcAft>
                <a:spcPts val="1200"/>
              </a:spcAft>
              <a:buClr>
                <a:schemeClr val="accent2"/>
              </a:buClr>
              <a:buSzPct val="90000"/>
            </a:pPr>
            <a:r>
              <a:rPr lang="en-US" sz="2800" dirty="0">
                <a:solidFill>
                  <a:schemeClr val="accent2"/>
                </a:solidFill>
                <a:latin typeface="Tahoma"/>
                <a:ea typeface="Tahoma"/>
                <a:cs typeface="Tahoma"/>
                <a:sym typeface="Tahoma"/>
              </a:rPr>
              <a:t>LUNCH</a:t>
            </a:r>
          </a:p>
          <a:p>
            <a:pPr marL="273050" lvl="0" indent="-273050">
              <a:spcAft>
                <a:spcPts val="1200"/>
              </a:spcAft>
              <a:buClr>
                <a:schemeClr val="accent2"/>
              </a:buClr>
              <a:buSzPct val="90000"/>
              <a:buFont typeface="Noto Sans Symbols"/>
              <a:buChar char="▪"/>
            </a:pPr>
            <a:r>
              <a:rPr lang="en-US" sz="2800" dirty="0">
                <a:solidFill>
                  <a:schemeClr val="accent2"/>
                </a:solidFill>
                <a:latin typeface="Tahoma"/>
                <a:ea typeface="Tahoma"/>
                <a:cs typeface="Tahoma"/>
                <a:sym typeface="Tahoma"/>
              </a:rPr>
              <a:t>Begin to write Personal Statements</a:t>
            </a:r>
          </a:p>
        </p:txBody>
      </p:sp>
      <p:sp>
        <p:nvSpPr>
          <p:cNvPr id="311" name="Shape 311"/>
          <p:cNvSpPr txBox="1"/>
          <p:nvPr/>
        </p:nvSpPr>
        <p:spPr>
          <a:xfrm>
            <a:off x="228600" y="228600"/>
            <a:ext cx="8686800" cy="781049"/>
          </a:xfrm>
          <a:prstGeom prst="rect">
            <a:avLst/>
          </a:prstGeom>
          <a:noFill/>
          <a:ln>
            <a:noFill/>
          </a:ln>
          <a:effectLst>
            <a:outerShdw blurRad="50799" dist="50800" dir="5400000" algn="ctr" rotWithShape="0">
              <a:schemeClr val="dk1"/>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800" b="0" i="0" u="none" strike="noStrike" cap="none">
                <a:solidFill>
                  <a:schemeClr val="lt1"/>
                </a:solidFill>
                <a:latin typeface="Tahoma"/>
                <a:ea typeface="Tahoma"/>
                <a:cs typeface="Tahoma"/>
                <a:sym typeface="Tahoma"/>
              </a:rPr>
              <a:t>Seminar Outcomes</a:t>
            </a:r>
          </a:p>
        </p:txBody>
      </p:sp>
      <p:cxnSp>
        <p:nvCxnSpPr>
          <p:cNvPr id="3" name="Straight Connector 2"/>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97726" y="6248399"/>
            <a:ext cx="6008914" cy="400110"/>
          </a:xfrm>
          <a:prstGeom prst="rect">
            <a:avLst/>
          </a:prstGeom>
          <a:noFill/>
        </p:spPr>
        <p:txBody>
          <a:bodyPr wrap="square" rtlCol="0">
            <a:spAutoFit/>
          </a:bodyPr>
          <a:lstStyle/>
          <a:p>
            <a:pPr algn="ctr"/>
            <a:r>
              <a:rPr lang="en-US" sz="2000" b="1" dirty="0" smtClean="0">
                <a:solidFill>
                  <a:schemeClr val="bg1"/>
                </a:solidFill>
              </a:rPr>
              <a:t>http://ccom.uprrp.edu/~pordonez/NSFworkshop</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Shape 469" descr="untitled"/>
          <p:cNvPicPr preferRelativeResize="0"/>
          <p:nvPr/>
        </p:nvPicPr>
        <p:blipFill rotWithShape="1">
          <a:blip r:embed="rId3">
            <a:alphaModFix/>
          </a:blip>
          <a:srcRect/>
          <a:stretch/>
        </p:blipFill>
        <p:spPr>
          <a:xfrm>
            <a:off x="53975" y="0"/>
            <a:ext cx="1317624" cy="1228724"/>
          </a:xfrm>
          <a:prstGeom prst="rect">
            <a:avLst/>
          </a:prstGeom>
          <a:noFill/>
          <a:ln>
            <a:noFill/>
          </a:ln>
        </p:spPr>
      </p:pic>
      <p:sp>
        <p:nvSpPr>
          <p:cNvPr id="470" name="Shape 470"/>
          <p:cNvSpPr/>
          <p:nvPr/>
        </p:nvSpPr>
        <p:spPr>
          <a:xfrm>
            <a:off x="381000" y="1793081"/>
            <a:ext cx="8534399" cy="3693318"/>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ahoma"/>
              <a:buAutoNum type="arabicPeriod"/>
            </a:pPr>
            <a:r>
              <a:rPr lang="en-US" sz="1800">
                <a:solidFill>
                  <a:schemeClr val="dk1"/>
                </a:solidFill>
                <a:latin typeface="Arial"/>
                <a:ea typeface="Arial"/>
                <a:cs typeface="Arial"/>
                <a:sym typeface="Arial"/>
              </a:rPr>
              <a:t>What is the potential for the proposed activity to</a:t>
            </a:r>
          </a:p>
          <a:p>
            <a:pPr marL="800100" marR="0" lvl="1" indent="-342900" algn="l" rtl="0">
              <a:spcBef>
                <a:spcPts val="0"/>
              </a:spcBef>
              <a:spcAft>
                <a:spcPts val="0"/>
              </a:spcAft>
              <a:buClr>
                <a:schemeClr val="dk1"/>
              </a:buClr>
              <a:buSzPct val="100000"/>
              <a:buFont typeface="Tahoma"/>
              <a:buAutoNum type="alphaUcPeriod"/>
            </a:pPr>
            <a:r>
              <a:rPr lang="en-US" sz="1800" b="0" i="0" u="none" strike="noStrike" cap="none">
                <a:solidFill>
                  <a:schemeClr val="dk1"/>
                </a:solidFill>
                <a:latin typeface="Arial"/>
                <a:ea typeface="Arial"/>
                <a:cs typeface="Arial"/>
                <a:sym typeface="Arial"/>
              </a:rPr>
              <a:t>Advance knowledge and understanding within its own field or across different fields (Intellectual Merit); and </a:t>
            </a:r>
          </a:p>
          <a:p>
            <a:pPr marL="800100" marR="0" lvl="1" indent="-342900" algn="l" rtl="0">
              <a:spcBef>
                <a:spcPts val="0"/>
              </a:spcBef>
              <a:spcAft>
                <a:spcPts val="0"/>
              </a:spcAft>
              <a:buClr>
                <a:schemeClr val="dk1"/>
              </a:buClr>
              <a:buSzPct val="100000"/>
              <a:buFont typeface="Tahoma"/>
              <a:buAutoNum type="alphaUcPeriod"/>
            </a:pPr>
            <a:r>
              <a:rPr lang="en-US" sz="1800" b="0" i="0" u="none" strike="noStrike" cap="none">
                <a:solidFill>
                  <a:schemeClr val="dk1"/>
                </a:solidFill>
                <a:latin typeface="Arial"/>
                <a:ea typeface="Arial"/>
                <a:cs typeface="Arial"/>
                <a:sym typeface="Arial"/>
              </a:rPr>
              <a:t>Benefit society or advance desired societal outcomes (Broader Impacts)? </a:t>
            </a:r>
          </a:p>
          <a:p>
            <a:pPr marL="342900" marR="0" lvl="0" indent="-342900" algn="l" rtl="0">
              <a:spcBef>
                <a:spcPts val="0"/>
              </a:spcBef>
              <a:spcAft>
                <a:spcPts val="0"/>
              </a:spcAft>
              <a:buClr>
                <a:schemeClr val="dk1"/>
              </a:buClr>
              <a:buSzPct val="100000"/>
              <a:buFont typeface="Tahoma"/>
              <a:buAutoNum type="arabicPeriod"/>
            </a:pPr>
            <a:r>
              <a:rPr lang="en-US" sz="1800">
                <a:solidFill>
                  <a:schemeClr val="dk1"/>
                </a:solidFill>
                <a:latin typeface="Arial"/>
                <a:ea typeface="Arial"/>
                <a:cs typeface="Arial"/>
                <a:sym typeface="Arial"/>
              </a:rPr>
              <a:t>To what extent do the proposed activities suggest and explore creative, original, or potentially transformative concepts? </a:t>
            </a:r>
          </a:p>
          <a:p>
            <a:pPr marL="342900" marR="0" lvl="0" indent="-342900" algn="l" rtl="0">
              <a:spcBef>
                <a:spcPts val="0"/>
              </a:spcBef>
              <a:spcAft>
                <a:spcPts val="0"/>
              </a:spcAft>
              <a:buClr>
                <a:schemeClr val="dk1"/>
              </a:buClr>
              <a:buSzPct val="100000"/>
              <a:buFont typeface="Tahoma"/>
              <a:buAutoNum type="arabicPeriod"/>
            </a:pPr>
            <a:r>
              <a:rPr lang="en-US" sz="1800">
                <a:solidFill>
                  <a:schemeClr val="dk1"/>
                </a:solidFill>
                <a:latin typeface="Arial"/>
                <a:ea typeface="Arial"/>
                <a:cs typeface="Arial"/>
                <a:sym typeface="Arial"/>
              </a:rPr>
              <a:t>Is the plan for carrying out the proposed activities well-reasoned, well-organized, and based on a sound rationale?  Does the plan incorporate a mechanism to assess success? </a:t>
            </a:r>
          </a:p>
          <a:p>
            <a:pPr marL="342900" marR="0" lvl="0" indent="-342900" algn="l" rtl="0">
              <a:spcBef>
                <a:spcPts val="0"/>
              </a:spcBef>
              <a:spcAft>
                <a:spcPts val="0"/>
              </a:spcAft>
              <a:buClr>
                <a:schemeClr val="dk1"/>
              </a:buClr>
              <a:buSzPct val="100000"/>
              <a:buFont typeface="Tahoma"/>
              <a:buAutoNum type="arabicPeriod"/>
            </a:pPr>
            <a:r>
              <a:rPr lang="en-US" sz="1800">
                <a:solidFill>
                  <a:schemeClr val="dk1"/>
                </a:solidFill>
                <a:latin typeface="Arial"/>
                <a:ea typeface="Arial"/>
                <a:cs typeface="Arial"/>
                <a:sym typeface="Arial"/>
              </a:rPr>
              <a:t>How well qualified is the individual, team, or organization to conduct the proposed activities? </a:t>
            </a:r>
          </a:p>
          <a:p>
            <a:pPr marL="342900" marR="0" lvl="0" indent="-342900" algn="l" rtl="0">
              <a:spcBef>
                <a:spcPts val="0"/>
              </a:spcBef>
              <a:spcAft>
                <a:spcPts val="0"/>
              </a:spcAft>
              <a:buClr>
                <a:schemeClr val="dk1"/>
              </a:buClr>
              <a:buSzPct val="100000"/>
              <a:buFont typeface="Tahoma"/>
              <a:buAutoNum type="arabicPeriod"/>
            </a:pPr>
            <a:r>
              <a:rPr lang="en-US" sz="1800">
                <a:solidFill>
                  <a:schemeClr val="dk1"/>
                </a:solidFill>
                <a:latin typeface="Arial"/>
                <a:ea typeface="Arial"/>
                <a:cs typeface="Arial"/>
                <a:sym typeface="Arial"/>
              </a:rPr>
              <a:t>Are there adequate resources available to the PI (either at the home organization or through collaborations) to carry out the proposed activities? </a:t>
            </a:r>
          </a:p>
        </p:txBody>
      </p:sp>
      <p:sp>
        <p:nvSpPr>
          <p:cNvPr id="471" name="Shape 471"/>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ahoma"/>
              <a:ea typeface="Tahoma"/>
              <a:cs typeface="Tahoma"/>
              <a:sym typeface="Tahoma"/>
            </a:endParaRPr>
          </a:p>
        </p:txBody>
      </p:sp>
      <p:sp>
        <p:nvSpPr>
          <p:cNvPr id="472" name="Shape 472"/>
          <p:cNvSpPr/>
          <p:nvPr/>
        </p:nvSpPr>
        <p:spPr>
          <a:xfrm>
            <a:off x="1447800" y="228600"/>
            <a:ext cx="7467600" cy="95410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a:solidFill>
                  <a:schemeClr val="lt1"/>
                </a:solidFill>
                <a:latin typeface="Tahoma"/>
                <a:ea typeface="Tahoma"/>
                <a:cs typeface="Tahoma"/>
                <a:sym typeface="Tahoma"/>
              </a:rPr>
              <a:t>The following elements should be considered in the review for both criteria: </a:t>
            </a:r>
          </a:p>
        </p:txBody>
      </p:sp>
      <p:cxnSp>
        <p:nvCxnSpPr>
          <p:cNvPr id="6" name="Straight Connector 5"/>
          <p:cNvCxnSpPr/>
          <p:nvPr/>
        </p:nvCxnSpPr>
        <p:spPr>
          <a:xfrm>
            <a:off x="1447800" y="1169422"/>
            <a:ext cx="7202905"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p:nvPr/>
        </p:nvSpPr>
        <p:spPr>
          <a:xfrm>
            <a:off x="-152400" y="2514600"/>
            <a:ext cx="6629400" cy="2590800"/>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chemeClr val="dk1"/>
              </a:buClr>
              <a:buFont typeface="Noto Sans Symbols"/>
              <a:buNone/>
            </a:pPr>
            <a:endParaRPr sz="1700" b="0" i="0" u="none" strike="noStrike" cap="none">
              <a:solidFill>
                <a:schemeClr val="accent2"/>
              </a:solidFill>
              <a:latin typeface="Tahoma"/>
              <a:ea typeface="Tahoma"/>
              <a:cs typeface="Tahoma"/>
              <a:sym typeface="Tahoma"/>
            </a:endParaRPr>
          </a:p>
        </p:txBody>
      </p:sp>
      <p:sp>
        <p:nvSpPr>
          <p:cNvPr id="488" name="Shape 488"/>
          <p:cNvSpPr/>
          <p:nvPr/>
        </p:nvSpPr>
        <p:spPr>
          <a:xfrm>
            <a:off x="914400" y="1752600"/>
            <a:ext cx="7467600" cy="3564053"/>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0" marR="0" lvl="1" indent="0" algn="l" rtl="0">
              <a:spcBef>
                <a:spcPts val="0"/>
              </a:spcBef>
              <a:spcAft>
                <a:spcPts val="0"/>
              </a:spcAft>
              <a:buSzPct val="25000"/>
              <a:buNone/>
            </a:pPr>
            <a:r>
              <a:rPr lang="en-US" sz="2400" b="0" i="0" u="none" strike="noStrike" cap="none">
                <a:solidFill>
                  <a:schemeClr val="accent2"/>
                </a:solidFill>
                <a:latin typeface="Tahoma"/>
                <a:ea typeface="Tahoma"/>
                <a:cs typeface="Tahoma"/>
                <a:sym typeface="Tahoma"/>
              </a:rPr>
              <a:t>Panelists may consider the following with respect to the </a:t>
            </a:r>
            <a:r>
              <a:rPr lang="en-US" sz="2400" b="1" i="0" u="none" strike="noStrike" cap="none">
                <a:solidFill>
                  <a:schemeClr val="accent2"/>
                </a:solidFill>
                <a:latin typeface="Tahoma"/>
                <a:ea typeface="Tahoma"/>
                <a:cs typeface="Tahoma"/>
                <a:sym typeface="Tahoma"/>
              </a:rPr>
              <a:t>Intellectual Merit </a:t>
            </a:r>
            <a:r>
              <a:rPr lang="en-US" sz="2400" b="0" i="0" u="none" strike="noStrike" cap="none">
                <a:solidFill>
                  <a:schemeClr val="accent2"/>
                </a:solidFill>
                <a:latin typeface="Tahoma"/>
                <a:ea typeface="Tahoma"/>
                <a:cs typeface="Tahoma"/>
                <a:sym typeface="Tahoma"/>
              </a:rPr>
              <a:t>Criterion:</a:t>
            </a:r>
          </a:p>
          <a:p>
            <a:pPr marL="0" marR="0" lvl="1" indent="0" algn="l" rtl="0">
              <a:spcBef>
                <a:spcPts val="480"/>
              </a:spcBef>
              <a:spcAft>
                <a:spcPts val="0"/>
              </a:spcAft>
              <a:buNone/>
            </a:pPr>
            <a:endParaRPr sz="2400" b="0" i="0" u="none" strike="noStrike" cap="none">
              <a:solidFill>
                <a:schemeClr val="accent2"/>
              </a:solidFill>
              <a:latin typeface="Tahoma"/>
              <a:ea typeface="Tahoma"/>
              <a:cs typeface="Tahoma"/>
              <a:sym typeface="Tahoma"/>
            </a:endParaRPr>
          </a:p>
          <a:p>
            <a:pPr marL="342900" marR="0" lvl="1" indent="-342900" algn="l" rtl="0">
              <a:spcBef>
                <a:spcPts val="480"/>
              </a:spcBef>
              <a:spcAft>
                <a:spcPts val="0"/>
              </a:spcAft>
              <a:buClr>
                <a:schemeClr val="accent2"/>
              </a:buClr>
              <a:buSzPct val="100000"/>
              <a:buFont typeface="Arial"/>
              <a:buChar char="•"/>
            </a:pPr>
            <a:r>
              <a:rPr lang="en-US" sz="2400" b="0" i="0" u="none" strike="noStrike" cap="none">
                <a:solidFill>
                  <a:schemeClr val="accent2"/>
                </a:solidFill>
                <a:latin typeface="Tahoma"/>
                <a:ea typeface="Tahoma"/>
                <a:cs typeface="Tahoma"/>
                <a:sym typeface="Tahoma"/>
              </a:rPr>
              <a:t>the potential of the applicant to advance knowledge based on the totality of the content in the application, including the strength of the academic record, the proposed plan of research, the description of previous research experience or publication/presentations, and references</a:t>
            </a:r>
          </a:p>
        </p:txBody>
      </p:sp>
      <p:sp>
        <p:nvSpPr>
          <p:cNvPr id="489" name="Shape 489"/>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Intellectual Merit</a:t>
            </a:r>
          </a:p>
        </p:txBody>
      </p:sp>
      <p:cxnSp>
        <p:nvCxnSpPr>
          <p:cNvPr id="5" name="Straight Connector 4"/>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p:nvPr/>
        </p:nvSpPr>
        <p:spPr>
          <a:xfrm>
            <a:off x="-152400" y="2514600"/>
            <a:ext cx="6629400" cy="2590800"/>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chemeClr val="dk1"/>
              </a:buClr>
              <a:buFont typeface="Noto Sans Symbols"/>
              <a:buNone/>
            </a:pPr>
            <a:endParaRPr sz="1700" b="0" i="0" u="none" strike="noStrike" cap="none">
              <a:solidFill>
                <a:schemeClr val="accent2"/>
              </a:solidFill>
              <a:latin typeface="Tahoma"/>
              <a:ea typeface="Tahoma"/>
              <a:cs typeface="Tahoma"/>
              <a:sym typeface="Tahoma"/>
            </a:endParaRPr>
          </a:p>
        </p:txBody>
      </p:sp>
      <p:sp>
        <p:nvSpPr>
          <p:cNvPr id="496" name="Shape 496"/>
          <p:cNvSpPr/>
          <p:nvPr/>
        </p:nvSpPr>
        <p:spPr>
          <a:xfrm>
            <a:off x="914400" y="1752599"/>
            <a:ext cx="7467600" cy="2456056"/>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0" marR="0" lvl="1" indent="0" algn="l" rtl="0">
              <a:spcBef>
                <a:spcPts val="0"/>
              </a:spcBef>
              <a:spcAft>
                <a:spcPts val="0"/>
              </a:spcAft>
              <a:buSzPct val="25000"/>
              <a:buNone/>
            </a:pPr>
            <a:r>
              <a:rPr lang="en-US" sz="2400" b="0" i="0" u="none" strike="noStrike" cap="none">
                <a:solidFill>
                  <a:schemeClr val="accent2"/>
                </a:solidFill>
                <a:latin typeface="Tahoma"/>
                <a:ea typeface="Tahoma"/>
                <a:cs typeface="Tahoma"/>
                <a:sym typeface="Tahoma"/>
              </a:rPr>
              <a:t>Panelists may consider the following with respect to the </a:t>
            </a:r>
            <a:r>
              <a:rPr lang="en-US" sz="2400" b="1" i="0" u="none" strike="noStrike" cap="none">
                <a:solidFill>
                  <a:schemeClr val="accent2"/>
                </a:solidFill>
                <a:latin typeface="Tahoma"/>
                <a:ea typeface="Tahoma"/>
                <a:cs typeface="Tahoma"/>
                <a:sym typeface="Tahoma"/>
              </a:rPr>
              <a:t>Broader Impacts </a:t>
            </a:r>
            <a:r>
              <a:rPr lang="en-US" sz="2400" b="0" i="0" u="none" strike="noStrike" cap="none">
                <a:solidFill>
                  <a:schemeClr val="accent2"/>
                </a:solidFill>
                <a:latin typeface="Tahoma"/>
                <a:ea typeface="Tahoma"/>
                <a:cs typeface="Tahoma"/>
                <a:sym typeface="Tahoma"/>
              </a:rPr>
              <a:t>Criterion:</a:t>
            </a:r>
          </a:p>
          <a:p>
            <a:pPr marL="0" marR="0" lvl="1" indent="0" algn="l" rtl="0">
              <a:spcBef>
                <a:spcPts val="480"/>
              </a:spcBef>
              <a:spcAft>
                <a:spcPts val="0"/>
              </a:spcAft>
              <a:buNone/>
            </a:pPr>
            <a:endParaRPr sz="2400" b="0" i="0" u="none" strike="noStrike" cap="none">
              <a:solidFill>
                <a:schemeClr val="accent2"/>
              </a:solidFill>
              <a:latin typeface="Tahoma"/>
              <a:ea typeface="Tahoma"/>
              <a:cs typeface="Tahoma"/>
              <a:sym typeface="Tahoma"/>
            </a:endParaRPr>
          </a:p>
          <a:p>
            <a:pPr marL="342900" marR="0" lvl="1" indent="-342900" algn="l" rtl="0">
              <a:spcBef>
                <a:spcPts val="480"/>
              </a:spcBef>
              <a:spcAft>
                <a:spcPts val="0"/>
              </a:spcAft>
              <a:buClr>
                <a:schemeClr val="accent2"/>
              </a:buClr>
              <a:buSzPct val="100000"/>
              <a:buFont typeface="Arial"/>
              <a:buChar char="•"/>
            </a:pPr>
            <a:r>
              <a:rPr lang="en-US" sz="2400" b="0" i="0" u="none" strike="noStrike" cap="none">
                <a:solidFill>
                  <a:schemeClr val="accent2"/>
                </a:solidFill>
                <a:latin typeface="Tahoma"/>
                <a:ea typeface="Tahoma"/>
                <a:cs typeface="Tahoma"/>
                <a:sym typeface="Tahoma"/>
              </a:rPr>
              <a:t>the potential for future broader impacts as indicated by personal, professional, and educational experiences</a:t>
            </a:r>
          </a:p>
        </p:txBody>
      </p:sp>
      <p:sp>
        <p:nvSpPr>
          <p:cNvPr id="497" name="Shape 497"/>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Broader Impacts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p:nvPr/>
        </p:nvSpPr>
        <p:spPr>
          <a:xfrm>
            <a:off x="609600" y="1371600"/>
            <a:ext cx="7924799" cy="4524315"/>
          </a:xfrm>
          <a:prstGeom prst="rect">
            <a:avLst/>
          </a:prstGeom>
          <a:solidFill>
            <a:schemeClr val="accent3"/>
          </a:solidFill>
          <a:ln w="25400" cap="flat" cmpd="sng">
            <a:solidFill>
              <a:schemeClr val="accent6"/>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2400" b="1" dirty="0">
                <a:solidFill>
                  <a:schemeClr val="accent2"/>
                </a:solidFill>
                <a:latin typeface="Tahoma"/>
                <a:ea typeface="Tahoma"/>
                <a:cs typeface="Tahoma"/>
                <a:sym typeface="Tahoma"/>
              </a:rPr>
              <a:t>Choose at least three reference writers</a:t>
            </a:r>
          </a:p>
          <a:p>
            <a:pPr marL="168275" marR="0" lvl="0" indent="-168275" algn="l" rtl="0">
              <a:spcBef>
                <a:spcPts val="480"/>
              </a:spcBef>
              <a:spcAft>
                <a:spcPts val="0"/>
              </a:spcAft>
              <a:buClr>
                <a:schemeClr val="accent2"/>
              </a:buClr>
              <a:buSzPct val="100000"/>
              <a:buFont typeface="Arial"/>
              <a:buChar char="•"/>
            </a:pPr>
            <a:r>
              <a:rPr lang="en-US" sz="2400" dirty="0">
                <a:solidFill>
                  <a:schemeClr val="accent2"/>
                </a:solidFill>
                <a:latin typeface="Tahoma"/>
                <a:ea typeface="Tahoma"/>
                <a:cs typeface="Tahoma"/>
                <a:sym typeface="Tahoma"/>
              </a:rPr>
              <a:t>Give them ample time </a:t>
            </a:r>
          </a:p>
          <a:p>
            <a:pPr marL="168275" marR="0" lvl="0" indent="-168275" algn="l" rtl="0">
              <a:spcBef>
                <a:spcPts val="480"/>
              </a:spcBef>
              <a:spcAft>
                <a:spcPts val="0"/>
              </a:spcAft>
              <a:buClr>
                <a:schemeClr val="accent2"/>
              </a:buClr>
              <a:buSzPct val="100000"/>
              <a:buFont typeface="Arial"/>
              <a:buChar char="•"/>
            </a:pPr>
            <a:r>
              <a:rPr lang="en-US" sz="2400" dirty="0">
                <a:solidFill>
                  <a:schemeClr val="accent2"/>
                </a:solidFill>
                <a:latin typeface="Tahoma"/>
                <a:ea typeface="Tahoma"/>
                <a:cs typeface="Tahoma"/>
                <a:sym typeface="Tahoma"/>
              </a:rPr>
              <a:t>Must know you as a scientist and personally</a:t>
            </a:r>
          </a:p>
          <a:p>
            <a:pPr marL="168275" lvl="0" indent="-168275">
              <a:spcBef>
                <a:spcPts val="480"/>
              </a:spcBef>
              <a:buClr>
                <a:schemeClr val="accent2"/>
              </a:buClr>
              <a:buSzPct val="100000"/>
              <a:buFont typeface="Arial"/>
              <a:buChar char="•"/>
            </a:pPr>
            <a:r>
              <a:rPr lang="en-US" sz="2400" dirty="0">
                <a:solidFill>
                  <a:schemeClr val="accent2"/>
                </a:solidFill>
                <a:latin typeface="Tahoma"/>
                <a:ea typeface="Tahoma"/>
                <a:cs typeface="Tahoma"/>
                <a:sym typeface="Tahoma"/>
              </a:rPr>
              <a:t>Share your application materials and the merit review criteria (Intellectual Merit and Broader Impacts) </a:t>
            </a:r>
            <a:r>
              <a:rPr lang="en-US" sz="2000" dirty="0">
                <a:solidFill>
                  <a:schemeClr val="accent2"/>
                </a:solidFill>
                <a:latin typeface="Tahoma"/>
                <a:ea typeface="Tahoma"/>
                <a:cs typeface="Tahoma"/>
                <a:sym typeface="Tahoma"/>
                <a:hlinkClick r:id="rId3"/>
              </a:rPr>
              <a:t>http://nsfgrfp.org/reference_writers/requirements/</a:t>
            </a:r>
            <a:r>
              <a:rPr lang="en-US" sz="2000" dirty="0">
                <a:solidFill>
                  <a:schemeClr val="accent2"/>
                </a:solidFill>
                <a:latin typeface="Tahoma"/>
                <a:ea typeface="Tahoma"/>
                <a:cs typeface="Tahoma"/>
                <a:sym typeface="Tahoma"/>
              </a:rPr>
              <a:t> </a:t>
            </a:r>
          </a:p>
          <a:p>
            <a:pPr marL="168275" marR="0" lvl="0" indent="-168275" algn="l" rtl="0">
              <a:spcBef>
                <a:spcPts val="480"/>
              </a:spcBef>
              <a:spcAft>
                <a:spcPts val="0"/>
              </a:spcAft>
              <a:buClr>
                <a:schemeClr val="accent2"/>
              </a:buClr>
              <a:buSzPct val="100000"/>
              <a:buFont typeface="Arial"/>
              <a:buChar char="•"/>
            </a:pPr>
            <a:r>
              <a:rPr lang="en-US" sz="2400" dirty="0">
                <a:solidFill>
                  <a:schemeClr val="accent2"/>
                </a:solidFill>
                <a:latin typeface="Tahoma"/>
                <a:ea typeface="Tahoma"/>
                <a:cs typeface="Tahoma"/>
                <a:sym typeface="Tahoma"/>
              </a:rPr>
              <a:t>Track letter submission using </a:t>
            </a:r>
            <a:r>
              <a:rPr lang="en-US" sz="2400" dirty="0" err="1">
                <a:solidFill>
                  <a:schemeClr val="accent2"/>
                </a:solidFill>
                <a:latin typeface="Tahoma"/>
                <a:ea typeface="Tahoma"/>
                <a:cs typeface="Tahoma"/>
                <a:sym typeface="Tahoma"/>
              </a:rPr>
              <a:t>FastLane</a:t>
            </a:r>
            <a:r>
              <a:rPr lang="en-US" sz="2400" dirty="0">
                <a:solidFill>
                  <a:schemeClr val="accent2"/>
                </a:solidFill>
                <a:latin typeface="Tahoma"/>
                <a:ea typeface="Tahoma"/>
                <a:cs typeface="Tahoma"/>
                <a:sym typeface="Tahoma"/>
              </a:rPr>
              <a:t> </a:t>
            </a:r>
          </a:p>
          <a:p>
            <a:pPr marL="168275" marR="0" lvl="0" indent="-168275" algn="l" rtl="0">
              <a:spcBef>
                <a:spcPts val="480"/>
              </a:spcBef>
              <a:spcAft>
                <a:spcPts val="0"/>
              </a:spcAft>
              <a:buClr>
                <a:schemeClr val="accent2"/>
              </a:buClr>
              <a:buSzPct val="100000"/>
              <a:buFont typeface="Arial"/>
              <a:buChar char="•"/>
            </a:pPr>
            <a:r>
              <a:rPr lang="en-US" sz="2400" dirty="0">
                <a:solidFill>
                  <a:schemeClr val="accent2"/>
                </a:solidFill>
                <a:latin typeface="Tahoma"/>
                <a:ea typeface="Tahoma"/>
                <a:cs typeface="Tahoma"/>
                <a:sym typeface="Tahoma"/>
              </a:rPr>
              <a:t>Must have 2 letters but no more than 3</a:t>
            </a:r>
          </a:p>
          <a:p>
            <a:pPr marL="168275" marR="0" lvl="0" indent="-168275" algn="l" rtl="0">
              <a:spcBef>
                <a:spcPts val="480"/>
              </a:spcBef>
              <a:spcAft>
                <a:spcPts val="0"/>
              </a:spcAft>
              <a:buClr>
                <a:schemeClr val="accent2"/>
              </a:buClr>
              <a:buSzPct val="100000"/>
              <a:buFont typeface="Arial"/>
              <a:buChar char="•"/>
            </a:pPr>
            <a:r>
              <a:rPr lang="en-US" sz="2000" u="sng" dirty="0">
                <a:solidFill>
                  <a:schemeClr val="hlink"/>
                </a:solidFill>
                <a:latin typeface="Tahoma"/>
                <a:ea typeface="Tahoma"/>
                <a:cs typeface="Tahoma"/>
                <a:sym typeface="Tahoma"/>
                <a:hlinkClick r:id="rId4"/>
              </a:rPr>
              <a:t>http://renettatull.wordpress.com/2011/03/03/youve-just-asked-for-a-letter-of-recommendation-now-i-need-some-things-from-you/</a:t>
            </a:r>
          </a:p>
          <a:p>
            <a:pPr marL="168275" marR="0" lvl="0" indent="-168275" algn="l" rtl="0">
              <a:spcBef>
                <a:spcPts val="480"/>
              </a:spcBef>
              <a:spcAft>
                <a:spcPts val="0"/>
              </a:spcAft>
              <a:buClr>
                <a:schemeClr val="accent2"/>
              </a:buClr>
              <a:buSzPct val="100000"/>
              <a:buFont typeface="Arial"/>
              <a:buChar char="•"/>
            </a:pPr>
            <a:endParaRPr lang="en-US" sz="2400" u="sng" dirty="0">
              <a:solidFill>
                <a:schemeClr val="hlink"/>
              </a:solidFill>
              <a:latin typeface="Tahoma"/>
              <a:ea typeface="Tahoma"/>
              <a:cs typeface="Tahoma"/>
              <a:sym typeface="Tahoma"/>
              <a:hlinkClick r:id="rId4"/>
            </a:endParaRPr>
          </a:p>
        </p:txBody>
      </p:sp>
      <p:sp>
        <p:nvSpPr>
          <p:cNvPr id="684" name="Shape 684"/>
          <p:cNvSpPr/>
          <p:nvPr/>
        </p:nvSpPr>
        <p:spPr>
          <a:xfrm>
            <a:off x="152400" y="1524000"/>
            <a:ext cx="35052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3200">
              <a:solidFill>
                <a:schemeClr val="accent2"/>
              </a:solidFill>
              <a:latin typeface="Tahoma"/>
              <a:ea typeface="Tahoma"/>
              <a:cs typeface="Tahoma"/>
              <a:sym typeface="Tahoma"/>
            </a:endParaRPr>
          </a:p>
        </p:txBody>
      </p:sp>
      <p:sp>
        <p:nvSpPr>
          <p:cNvPr id="685" name="Shape 685"/>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dirty="0">
                <a:solidFill>
                  <a:schemeClr val="lt1"/>
                </a:solidFill>
                <a:latin typeface="Tahoma"/>
                <a:ea typeface="Tahoma"/>
                <a:cs typeface="Tahoma"/>
                <a:sym typeface="Tahoma"/>
              </a:rPr>
              <a:t>Preparing a Competitive Application</a:t>
            </a:r>
          </a:p>
        </p:txBody>
      </p:sp>
      <p:cxnSp>
        <p:nvCxnSpPr>
          <p:cNvPr id="5" name="Straight Connector 4"/>
          <p:cNvCxnSpPr/>
          <p:nvPr/>
        </p:nvCxnSpPr>
        <p:spPr>
          <a:xfrm>
            <a:off x="252663" y="998621"/>
            <a:ext cx="8638674" cy="24063"/>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p:nvPr/>
        </p:nvSpPr>
        <p:spPr>
          <a:xfrm>
            <a:off x="381000" y="1371600"/>
            <a:ext cx="8534399" cy="4572000"/>
          </a:xfrm>
          <a:prstGeom prst="rect">
            <a:avLst/>
          </a:prstGeom>
          <a:solidFill>
            <a:schemeClr val="accent3"/>
          </a:solidFill>
          <a:ln w="25400" cap="flat" cmpd="sng">
            <a:solidFill>
              <a:schemeClr val="accent6"/>
            </a:solidFill>
            <a:prstDash val="solid"/>
            <a:miter/>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Tahoma"/>
              <a:buAutoNum type="arabicPeriod"/>
            </a:pPr>
            <a:r>
              <a:rPr lang="en-US" sz="2300" dirty="0">
                <a:solidFill>
                  <a:schemeClr val="accent2"/>
                </a:solidFill>
                <a:latin typeface="Tahoma"/>
                <a:ea typeface="Tahoma"/>
                <a:cs typeface="Tahoma"/>
                <a:sym typeface="Tahoma"/>
              </a:rPr>
              <a:t>Read the Solicitation carefully – Are you eligible? What are requirements?</a:t>
            </a:r>
          </a:p>
          <a:p>
            <a:pPr marL="342900" lvl="0" indent="-342900">
              <a:spcBef>
                <a:spcPts val="460"/>
              </a:spcBef>
              <a:buClr>
                <a:schemeClr val="accent2"/>
              </a:buClr>
              <a:buSzPct val="100000"/>
              <a:buFont typeface="Tahoma"/>
              <a:buAutoNum type="arabicPeriod"/>
            </a:pPr>
            <a:r>
              <a:rPr lang="en-US" sz="2300" dirty="0">
                <a:solidFill>
                  <a:schemeClr val="accent2"/>
                </a:solidFill>
                <a:latin typeface="Tahoma"/>
                <a:ea typeface="Tahoma"/>
                <a:cs typeface="Tahoma"/>
                <a:sym typeface="Tahoma"/>
              </a:rPr>
              <a:t>Address the Review Criteria (two NSF Merit Review Criteria -Intellectual Merit and Broader Impacts throughout)</a:t>
            </a:r>
          </a:p>
          <a:p>
            <a:pPr marL="342900" marR="0" lvl="0" indent="-342900" algn="l" rtl="0">
              <a:spcBef>
                <a:spcPts val="460"/>
              </a:spcBef>
              <a:spcAft>
                <a:spcPts val="0"/>
              </a:spcAft>
              <a:buClr>
                <a:schemeClr val="accent2"/>
              </a:buClr>
              <a:buSzPct val="100000"/>
              <a:buFont typeface="Tahoma"/>
              <a:buAutoNum type="arabicPeriod"/>
            </a:pPr>
            <a:r>
              <a:rPr lang="en-US" sz="2300" dirty="0">
                <a:solidFill>
                  <a:schemeClr val="accent2"/>
                </a:solidFill>
                <a:latin typeface="Tahoma"/>
                <a:ea typeface="Tahoma"/>
                <a:cs typeface="Tahoma"/>
                <a:sym typeface="Tahoma"/>
              </a:rPr>
              <a:t>Check for spelling and grammatical errors </a:t>
            </a:r>
          </a:p>
          <a:p>
            <a:pPr marL="342900" marR="0" lvl="0" indent="-342900" algn="l" rtl="0">
              <a:spcBef>
                <a:spcPts val="460"/>
              </a:spcBef>
              <a:spcAft>
                <a:spcPts val="0"/>
              </a:spcAft>
              <a:buClr>
                <a:schemeClr val="accent2"/>
              </a:buClr>
              <a:buSzPct val="100000"/>
              <a:buFont typeface="Tahoma"/>
              <a:buAutoNum type="arabicPeriod"/>
            </a:pPr>
            <a:r>
              <a:rPr lang="en-US" sz="2300" dirty="0">
                <a:solidFill>
                  <a:schemeClr val="accent2"/>
                </a:solidFill>
                <a:latin typeface="Tahoma"/>
                <a:ea typeface="Tahoma"/>
                <a:cs typeface="Tahoma"/>
                <a:sym typeface="Tahoma"/>
              </a:rPr>
              <a:t>Verify statements and transcripts uploads  </a:t>
            </a:r>
          </a:p>
          <a:p>
            <a:pPr marL="342900" lvl="0" indent="-342900">
              <a:spcBef>
                <a:spcPts val="460"/>
              </a:spcBef>
              <a:buClr>
                <a:schemeClr val="accent2"/>
              </a:buClr>
              <a:buSzPct val="100000"/>
              <a:buFont typeface="Tahoma"/>
              <a:buAutoNum type="arabicPeriod"/>
            </a:pPr>
            <a:r>
              <a:rPr lang="en-US" sz="2300" dirty="0">
                <a:solidFill>
                  <a:schemeClr val="accent2"/>
                </a:solidFill>
                <a:latin typeface="Tahoma"/>
                <a:ea typeface="Tahoma"/>
                <a:cs typeface="Tahoma"/>
                <a:sym typeface="Tahoma"/>
              </a:rPr>
              <a:t>For NSF, you must self-certify your eligibility according to the criteria in the Solicitation and that is your original work </a:t>
            </a:r>
          </a:p>
          <a:p>
            <a:pPr marL="342900" marR="0" lvl="0" indent="-342900" algn="l" rtl="0">
              <a:spcBef>
                <a:spcPts val="460"/>
              </a:spcBef>
              <a:spcAft>
                <a:spcPts val="0"/>
              </a:spcAft>
              <a:buClr>
                <a:schemeClr val="accent2"/>
              </a:buClr>
              <a:buSzPct val="100000"/>
              <a:buFont typeface="Tahoma"/>
              <a:buAutoNum type="arabicPeriod"/>
            </a:pPr>
            <a:r>
              <a:rPr lang="en-US" sz="2300" dirty="0">
                <a:solidFill>
                  <a:schemeClr val="accent2"/>
                </a:solidFill>
                <a:latin typeface="Tahoma"/>
                <a:ea typeface="Tahoma"/>
                <a:cs typeface="Tahoma"/>
                <a:sym typeface="Tahoma"/>
              </a:rPr>
              <a:t>Make sure you Press “Submit” button </a:t>
            </a:r>
          </a:p>
          <a:p>
            <a:pPr marL="342900" marR="0" lvl="0" indent="-342900" algn="l" rtl="0">
              <a:spcBef>
                <a:spcPts val="460"/>
              </a:spcBef>
              <a:spcAft>
                <a:spcPts val="0"/>
              </a:spcAft>
              <a:buClr>
                <a:schemeClr val="accent2"/>
              </a:buClr>
              <a:buSzPct val="100000"/>
              <a:buFont typeface="Tahoma"/>
              <a:buAutoNum type="arabicPeriod"/>
            </a:pPr>
            <a:r>
              <a:rPr lang="en-US" sz="2300" dirty="0">
                <a:solidFill>
                  <a:schemeClr val="accent2"/>
                </a:solidFill>
                <a:latin typeface="Tahoma"/>
                <a:ea typeface="Tahoma"/>
                <a:cs typeface="Tahoma"/>
                <a:sym typeface="Tahoma"/>
              </a:rPr>
              <a:t>Regularly check application status for # of reference letters</a:t>
            </a:r>
          </a:p>
          <a:p>
            <a:pPr marL="342900" marR="0" lvl="0" indent="-342900" algn="l" rtl="0">
              <a:spcBef>
                <a:spcPts val="460"/>
              </a:spcBef>
              <a:spcAft>
                <a:spcPts val="0"/>
              </a:spcAft>
              <a:buClr>
                <a:schemeClr val="accent2"/>
              </a:buClr>
              <a:buSzPct val="100000"/>
              <a:buFont typeface="Tahoma"/>
              <a:buAutoNum type="arabicPeriod"/>
            </a:pPr>
            <a:r>
              <a:rPr lang="en-US" sz="2300" dirty="0">
                <a:solidFill>
                  <a:schemeClr val="accent2"/>
                </a:solidFill>
                <a:latin typeface="Tahoma"/>
                <a:ea typeface="Tahoma"/>
                <a:cs typeface="Tahoma"/>
                <a:sym typeface="Tahoma"/>
              </a:rPr>
              <a:t>Make sure you are enrolled in graduate school by Fall 2019</a:t>
            </a:r>
          </a:p>
        </p:txBody>
      </p:sp>
      <p:sp>
        <p:nvSpPr>
          <p:cNvPr id="692" name="Shape 692"/>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dirty="0">
                <a:solidFill>
                  <a:schemeClr val="lt1"/>
                </a:solidFill>
                <a:latin typeface="Tahoma"/>
                <a:ea typeface="Tahoma"/>
                <a:cs typeface="Tahoma"/>
                <a:sym typeface="Tahoma"/>
              </a:rPr>
              <a:t>Preparing a Competitive Application</a:t>
            </a:r>
          </a:p>
        </p:txBody>
      </p:sp>
      <p:cxnSp>
        <p:nvCxnSpPr>
          <p:cNvPr id="4" name="Straight Connector 3"/>
          <p:cNvCxnSpPr/>
          <p:nvPr/>
        </p:nvCxnSpPr>
        <p:spPr>
          <a:xfrm flipV="1">
            <a:off x="264695" y="1010653"/>
            <a:ext cx="8650704"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p:nvPr/>
        </p:nvSpPr>
        <p:spPr>
          <a:xfrm>
            <a:off x="381000" y="1447800"/>
            <a:ext cx="8305799" cy="4343400"/>
          </a:xfrm>
          <a:prstGeom prst="rect">
            <a:avLst/>
          </a:prstGeom>
          <a:solidFill>
            <a:schemeClr val="accent3"/>
          </a:solidFill>
          <a:ln w="25400" cap="flat" cmpd="sng">
            <a:solidFill>
              <a:schemeClr val="accent6"/>
            </a:solidFill>
            <a:prstDash val="solid"/>
            <a:miter/>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Arial"/>
              <a:buChar char="•"/>
            </a:pPr>
            <a:r>
              <a:rPr lang="en-US" sz="2400">
                <a:solidFill>
                  <a:schemeClr val="accent2"/>
                </a:solidFill>
                <a:latin typeface="Tahoma"/>
                <a:ea typeface="Tahoma"/>
                <a:cs typeface="Tahoma"/>
                <a:sym typeface="Tahoma"/>
              </a:rPr>
              <a:t>Panelists are academic and research experts in general discipline, not necessarily in your research topic</a:t>
            </a:r>
          </a:p>
          <a:p>
            <a:pPr marL="342900" marR="0" lvl="0" indent="-342900" algn="l" rtl="0">
              <a:spcBef>
                <a:spcPts val="200"/>
              </a:spcBef>
              <a:spcAft>
                <a:spcPts val="0"/>
              </a:spcAft>
              <a:buClr>
                <a:schemeClr val="dk1"/>
              </a:buClr>
              <a:buFont typeface="Arial"/>
              <a:buNone/>
            </a:pPr>
            <a:endParaRPr sz="1000">
              <a:solidFill>
                <a:schemeClr val="accent2"/>
              </a:solidFill>
              <a:latin typeface="Tahoma"/>
              <a:ea typeface="Tahoma"/>
              <a:cs typeface="Tahoma"/>
              <a:sym typeface="Tahoma"/>
            </a:endParaRPr>
          </a:p>
          <a:p>
            <a:pPr marL="342900" marR="0" lvl="0" indent="-342900" algn="l" rtl="0">
              <a:spcBef>
                <a:spcPts val="480"/>
              </a:spcBef>
              <a:spcAft>
                <a:spcPts val="0"/>
              </a:spcAft>
              <a:buClr>
                <a:schemeClr val="accent2"/>
              </a:buClr>
              <a:buSzPct val="100000"/>
              <a:buFont typeface="Arial"/>
              <a:buChar char="•"/>
            </a:pPr>
            <a:r>
              <a:rPr lang="en-US" sz="2400">
                <a:solidFill>
                  <a:schemeClr val="accent2"/>
                </a:solidFill>
                <a:latin typeface="Tahoma"/>
                <a:ea typeface="Tahoma"/>
                <a:cs typeface="Tahoma"/>
                <a:sym typeface="Tahoma"/>
              </a:rPr>
              <a:t>Panelists rate your application using the two Merit Review Criteria, Intellectual Merit and Broader Impacts</a:t>
            </a:r>
          </a:p>
          <a:p>
            <a:pPr marL="342900" marR="0" lvl="0" indent="-342900" algn="l" rtl="0">
              <a:spcBef>
                <a:spcPts val="200"/>
              </a:spcBef>
              <a:spcAft>
                <a:spcPts val="0"/>
              </a:spcAft>
              <a:buClr>
                <a:schemeClr val="dk1"/>
              </a:buClr>
              <a:buFont typeface="Arial"/>
              <a:buNone/>
            </a:pPr>
            <a:endParaRPr sz="1000">
              <a:solidFill>
                <a:schemeClr val="accent2"/>
              </a:solidFill>
              <a:latin typeface="Tahoma"/>
              <a:ea typeface="Tahoma"/>
              <a:cs typeface="Tahoma"/>
              <a:sym typeface="Tahoma"/>
            </a:endParaRPr>
          </a:p>
          <a:p>
            <a:pPr marL="342900" marR="0" lvl="0" indent="-342900" algn="l" rtl="0">
              <a:spcBef>
                <a:spcPts val="480"/>
              </a:spcBef>
              <a:spcAft>
                <a:spcPts val="0"/>
              </a:spcAft>
              <a:buClr>
                <a:schemeClr val="accent2"/>
              </a:buClr>
              <a:buSzPct val="100000"/>
              <a:buFont typeface="Arial"/>
              <a:buChar char="•"/>
            </a:pPr>
            <a:r>
              <a:rPr lang="en-US" sz="2400">
                <a:solidFill>
                  <a:schemeClr val="accent2"/>
                </a:solidFill>
                <a:latin typeface="Tahoma"/>
                <a:ea typeface="Tahoma"/>
                <a:cs typeface="Tahoma"/>
                <a:sym typeface="Tahoma"/>
              </a:rPr>
              <a:t>NSF requests panelists to provide constructive comments (applicants receive anonymous copies of the reviews)</a:t>
            </a:r>
          </a:p>
          <a:p>
            <a:pPr marL="342900" marR="0" lvl="0" indent="-342900" algn="l" rtl="0">
              <a:spcBef>
                <a:spcPts val="200"/>
              </a:spcBef>
              <a:spcAft>
                <a:spcPts val="0"/>
              </a:spcAft>
              <a:buClr>
                <a:schemeClr val="dk1"/>
              </a:buClr>
              <a:buFont typeface="Arial"/>
              <a:buNone/>
            </a:pPr>
            <a:endParaRPr sz="1000">
              <a:solidFill>
                <a:schemeClr val="accent2"/>
              </a:solidFill>
              <a:latin typeface="Tahoma"/>
              <a:ea typeface="Tahoma"/>
              <a:cs typeface="Tahoma"/>
              <a:sym typeface="Tahoma"/>
            </a:endParaRPr>
          </a:p>
          <a:p>
            <a:pPr marL="342900" marR="0" lvl="0" indent="-342900" algn="l" rtl="0">
              <a:spcBef>
                <a:spcPts val="480"/>
              </a:spcBef>
              <a:spcAft>
                <a:spcPts val="0"/>
              </a:spcAft>
              <a:buClr>
                <a:schemeClr val="accent2"/>
              </a:buClr>
              <a:buSzPct val="100000"/>
              <a:buFont typeface="Arial"/>
              <a:buChar char="•"/>
            </a:pPr>
            <a:r>
              <a:rPr lang="en-US" sz="2400">
                <a:solidFill>
                  <a:schemeClr val="accent2"/>
                </a:solidFill>
                <a:latin typeface="Tahoma"/>
                <a:ea typeface="Tahoma"/>
                <a:cs typeface="Tahoma"/>
                <a:sym typeface="Tahoma"/>
              </a:rPr>
              <a:t>Panels make recommendations to NSF</a:t>
            </a:r>
          </a:p>
          <a:p>
            <a:pPr marL="342900" marR="0" lvl="0" indent="-342900" algn="l" rtl="0">
              <a:spcBef>
                <a:spcPts val="200"/>
              </a:spcBef>
              <a:spcAft>
                <a:spcPts val="0"/>
              </a:spcAft>
              <a:buClr>
                <a:schemeClr val="dk1"/>
              </a:buClr>
              <a:buFont typeface="Arial"/>
              <a:buNone/>
            </a:pPr>
            <a:endParaRPr sz="1000">
              <a:solidFill>
                <a:schemeClr val="accent2"/>
              </a:solidFill>
              <a:latin typeface="Tahoma"/>
              <a:ea typeface="Tahoma"/>
              <a:cs typeface="Tahoma"/>
              <a:sym typeface="Tahoma"/>
            </a:endParaRPr>
          </a:p>
          <a:p>
            <a:pPr marL="342900" marR="0" lvl="0" indent="-342900" algn="l" rtl="0">
              <a:spcBef>
                <a:spcPts val="480"/>
              </a:spcBef>
              <a:spcAft>
                <a:spcPts val="0"/>
              </a:spcAft>
              <a:buClr>
                <a:schemeClr val="accent2"/>
              </a:buClr>
              <a:buSzPct val="100000"/>
              <a:buFont typeface="Arial"/>
              <a:buChar char="•"/>
            </a:pPr>
            <a:r>
              <a:rPr lang="en-US" sz="2400">
                <a:solidFill>
                  <a:schemeClr val="accent2"/>
                </a:solidFill>
                <a:latin typeface="Tahoma"/>
                <a:ea typeface="Tahoma"/>
                <a:cs typeface="Tahoma"/>
                <a:sym typeface="Tahoma"/>
              </a:rPr>
              <a:t>NSF awards fellowships and honorable mentions</a:t>
            </a:r>
          </a:p>
        </p:txBody>
      </p:sp>
      <p:sp>
        <p:nvSpPr>
          <p:cNvPr id="699" name="Shape 699"/>
          <p:cNvSpPr/>
          <p:nvPr/>
        </p:nvSpPr>
        <p:spPr>
          <a:xfrm>
            <a:off x="271462" y="3124200"/>
            <a:ext cx="5226050" cy="457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Font typeface="Noto Sans Symbols"/>
              <a:buNone/>
            </a:pPr>
            <a:endParaRPr sz="2200">
              <a:solidFill>
                <a:schemeClr val="accent2"/>
              </a:solidFill>
              <a:latin typeface="Tahoma"/>
              <a:ea typeface="Tahoma"/>
              <a:cs typeface="Tahoma"/>
              <a:sym typeface="Tahoma"/>
            </a:endParaRPr>
          </a:p>
        </p:txBody>
      </p:sp>
      <p:sp>
        <p:nvSpPr>
          <p:cNvPr id="700" name="Shape 700"/>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Evaluation of applications</a:t>
            </a:r>
          </a:p>
        </p:txBody>
      </p:sp>
      <p:cxnSp>
        <p:nvCxnSpPr>
          <p:cNvPr id="5" name="Straight Connector 4"/>
          <p:cNvCxnSpPr/>
          <p:nvPr/>
        </p:nvCxnSpPr>
        <p:spPr>
          <a:xfrm>
            <a:off x="1371600" y="986589"/>
            <a:ext cx="6316579" cy="0"/>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Shape 706"/>
          <p:cNvSpPr/>
          <p:nvPr/>
        </p:nvSpPr>
        <p:spPr>
          <a:xfrm>
            <a:off x="228600" y="1600200"/>
            <a:ext cx="5257799" cy="3962399"/>
          </a:xfrm>
          <a:prstGeom prst="roundRect">
            <a:avLst>
              <a:gd name="adj" fmla="val 4167"/>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7" name="Shape 707"/>
          <p:cNvSpPr txBox="1">
            <a:spLocks noGrp="1"/>
          </p:cNvSpPr>
          <p:nvPr>
            <p:ph type="title"/>
          </p:nvPr>
        </p:nvSpPr>
        <p:spPr>
          <a:xfrm>
            <a:off x="0" y="76200"/>
            <a:ext cx="8763000" cy="1143000"/>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dirty="0">
                <a:solidFill>
                  <a:schemeClr val="lt1"/>
                </a:solidFill>
                <a:latin typeface="Tahoma"/>
                <a:ea typeface="Tahoma"/>
                <a:cs typeface="Tahoma"/>
                <a:sym typeface="Tahoma"/>
              </a:rPr>
              <a:t>Insight From An Experienced Panelist</a:t>
            </a:r>
          </a:p>
        </p:txBody>
      </p:sp>
      <p:sp>
        <p:nvSpPr>
          <p:cNvPr id="708" name="Shape 708"/>
          <p:cNvSpPr txBox="1">
            <a:spLocks noGrp="1"/>
          </p:cNvSpPr>
          <p:nvPr>
            <p:ph type="body" idx="1"/>
          </p:nvPr>
        </p:nvSpPr>
        <p:spPr>
          <a:xfrm>
            <a:off x="457200" y="1752600"/>
            <a:ext cx="4800600" cy="3352799"/>
          </a:xfrm>
          <a:prstGeom prst="rect">
            <a:avLst/>
          </a:prstGeom>
          <a:noFill/>
          <a:ln>
            <a:noFill/>
          </a:ln>
        </p:spPr>
        <p:txBody>
          <a:bodyPr lIns="91425" tIns="45700" rIns="91425" bIns="45700" anchor="t" anchorCtr="0">
            <a:noAutofit/>
          </a:bodyPr>
          <a:lstStyle/>
          <a:p>
            <a:pPr marL="609600" marR="0" lvl="0" indent="-609600" algn="l" rtl="0">
              <a:spcBef>
                <a:spcPts val="0"/>
              </a:spcBef>
              <a:spcAft>
                <a:spcPts val="0"/>
              </a:spcAft>
              <a:buClr>
                <a:schemeClr val="accent2"/>
              </a:buClr>
              <a:buSzPct val="25000"/>
              <a:buFont typeface="Tahoma"/>
              <a:buNone/>
            </a:pPr>
            <a:r>
              <a:rPr lang="en-US" sz="2400" b="0" i="0" u="none" strike="noStrike" cap="none">
                <a:solidFill>
                  <a:schemeClr val="accent2"/>
                </a:solidFill>
                <a:latin typeface="Tahoma"/>
                <a:ea typeface="Tahoma"/>
                <a:cs typeface="Tahoma"/>
                <a:sym typeface="Tahoma"/>
              </a:rPr>
              <a:t>Common Reasons Applicants Not Successful:</a:t>
            </a:r>
          </a:p>
          <a:p>
            <a:pPr marL="609600" marR="0" lvl="0" indent="-609600" algn="l" rtl="0">
              <a:spcBef>
                <a:spcPts val="480"/>
              </a:spcBef>
              <a:spcAft>
                <a:spcPts val="0"/>
              </a:spcAft>
              <a:buClr>
                <a:schemeClr val="accent2"/>
              </a:buClr>
              <a:buSzPct val="100000"/>
              <a:buFont typeface="Noto Sans Symbols"/>
              <a:buChar char="▪"/>
            </a:pPr>
            <a:r>
              <a:rPr lang="en-US" sz="2400" b="0" i="0" u="none" strike="noStrike" cap="none">
                <a:solidFill>
                  <a:schemeClr val="accent2"/>
                </a:solidFill>
                <a:latin typeface="Tahoma"/>
                <a:ea typeface="Tahoma"/>
                <a:cs typeface="Tahoma"/>
                <a:sym typeface="Tahoma"/>
              </a:rPr>
              <a:t>Poor Broader Impacts</a:t>
            </a:r>
          </a:p>
          <a:p>
            <a:pPr marL="609600" marR="0" lvl="0" indent="-609600" algn="l" rtl="0">
              <a:spcBef>
                <a:spcPts val="480"/>
              </a:spcBef>
              <a:spcAft>
                <a:spcPts val="0"/>
              </a:spcAft>
              <a:buClr>
                <a:schemeClr val="accent2"/>
              </a:buClr>
              <a:buSzPct val="100000"/>
              <a:buFont typeface="Noto Sans Symbols"/>
              <a:buChar char="▪"/>
            </a:pPr>
            <a:r>
              <a:rPr lang="en-US" sz="2400" b="0" i="0" u="none" strike="noStrike" cap="none">
                <a:solidFill>
                  <a:schemeClr val="accent2"/>
                </a:solidFill>
                <a:latin typeface="Tahoma"/>
                <a:ea typeface="Tahoma"/>
                <a:cs typeface="Tahoma"/>
                <a:sym typeface="Tahoma"/>
              </a:rPr>
              <a:t>Choice of prestigious school over research-matched school</a:t>
            </a:r>
          </a:p>
          <a:p>
            <a:pPr marL="609600" marR="0" lvl="0" indent="-609600" algn="l" rtl="0">
              <a:spcBef>
                <a:spcPts val="480"/>
              </a:spcBef>
              <a:spcAft>
                <a:spcPts val="0"/>
              </a:spcAft>
              <a:buClr>
                <a:schemeClr val="accent2"/>
              </a:buClr>
              <a:buSzPct val="100000"/>
              <a:buFont typeface="Noto Sans Symbols"/>
              <a:buChar char="▪"/>
            </a:pPr>
            <a:r>
              <a:rPr lang="en-US" sz="2400" b="0" i="0" u="none" strike="noStrike" cap="none">
                <a:solidFill>
                  <a:schemeClr val="accent2"/>
                </a:solidFill>
                <a:latin typeface="Tahoma"/>
                <a:ea typeface="Tahoma"/>
                <a:cs typeface="Tahoma"/>
                <a:sym typeface="Tahoma"/>
              </a:rPr>
              <a:t>Inappropriate or uninformative references</a:t>
            </a:r>
          </a:p>
          <a:p>
            <a:pPr marL="609600" marR="0" lvl="0" indent="-609600" algn="l" rtl="0">
              <a:spcBef>
                <a:spcPts val="480"/>
              </a:spcBef>
              <a:spcAft>
                <a:spcPts val="0"/>
              </a:spcAft>
              <a:buClr>
                <a:schemeClr val="accent2"/>
              </a:buClr>
              <a:buSzPct val="100000"/>
              <a:buFont typeface="Noto Sans Symbols"/>
              <a:buChar char="▪"/>
            </a:pPr>
            <a:r>
              <a:rPr lang="en-US" sz="2400" b="0" i="0" u="none" strike="noStrike" cap="none">
                <a:solidFill>
                  <a:schemeClr val="accent2"/>
                </a:solidFill>
                <a:latin typeface="Tahoma"/>
                <a:ea typeface="Tahoma"/>
                <a:cs typeface="Tahoma"/>
                <a:sym typeface="Tahoma"/>
              </a:rPr>
              <a:t>Weak personal statement</a:t>
            </a:r>
          </a:p>
        </p:txBody>
      </p:sp>
      <p:pic>
        <p:nvPicPr>
          <p:cNvPr id="709" name="Shape 709"/>
          <p:cNvPicPr preferRelativeResize="0"/>
          <p:nvPr/>
        </p:nvPicPr>
        <p:blipFill rotWithShape="1">
          <a:blip r:embed="rId3">
            <a:alphaModFix/>
          </a:blip>
          <a:srcRect/>
          <a:stretch/>
        </p:blipFill>
        <p:spPr>
          <a:xfrm>
            <a:off x="5715000" y="2514600"/>
            <a:ext cx="3276600" cy="2457449"/>
          </a:xfrm>
          <a:prstGeom prst="rect">
            <a:avLst/>
          </a:prstGeom>
          <a:noFill/>
          <a:ln w="9525" cap="flat" cmpd="sng">
            <a:solidFill>
              <a:schemeClr val="dk1"/>
            </a:solidFill>
            <a:prstDash val="solid"/>
            <a:miter/>
            <a:headEnd type="none" w="med" len="med"/>
            <a:tailEnd type="none" w="med" len="med"/>
          </a:ln>
        </p:spPr>
      </p:pic>
      <p:cxnSp>
        <p:nvCxnSpPr>
          <p:cNvPr id="6" name="Straight Connector 5"/>
          <p:cNvCxnSpPr/>
          <p:nvPr/>
        </p:nvCxnSpPr>
        <p:spPr>
          <a:xfrm flipV="1">
            <a:off x="264695" y="1010653"/>
            <a:ext cx="8650704"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2667000" y="2057400"/>
            <a:ext cx="5638800" cy="2895600"/>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65125" marR="0" lvl="0" indent="-263525" algn="l" rtl="0">
              <a:spcBef>
                <a:spcPts val="0"/>
              </a:spcBef>
              <a:spcAft>
                <a:spcPts val="0"/>
              </a:spcAft>
              <a:buClr>
                <a:schemeClr val="accent2"/>
              </a:buClr>
              <a:buSzPct val="100000"/>
              <a:buFont typeface="Tahoma"/>
              <a:buChar char="•"/>
            </a:pPr>
            <a:r>
              <a:rPr lang="en-US" sz="2600" b="0" i="0" u="none" strike="noStrike" cap="none">
                <a:solidFill>
                  <a:schemeClr val="accent2"/>
                </a:solidFill>
                <a:latin typeface="Tahoma"/>
                <a:ea typeface="Tahoma"/>
                <a:cs typeface="Tahoma"/>
                <a:sym typeface="Tahoma"/>
              </a:rPr>
              <a:t>Tips for applying</a:t>
            </a:r>
          </a:p>
          <a:p>
            <a:pPr marL="365125" marR="0" lvl="0" indent="-263525" algn="l" rtl="0">
              <a:spcBef>
                <a:spcPts val="0"/>
              </a:spcBef>
              <a:spcAft>
                <a:spcPts val="0"/>
              </a:spcAft>
              <a:buClr>
                <a:schemeClr val="dk1"/>
              </a:buClr>
              <a:buSzPct val="100000"/>
              <a:buFont typeface="Tahoma"/>
              <a:buNone/>
            </a:pPr>
            <a:endParaRPr sz="1000" b="0" i="0" u="none" strike="noStrike" cap="none">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Tahoma"/>
              <a:buChar char="•"/>
            </a:pPr>
            <a:r>
              <a:rPr lang="en-US" sz="2600" b="0" i="0" u="none" strike="noStrike" cap="none">
                <a:solidFill>
                  <a:schemeClr val="accent2"/>
                </a:solidFill>
                <a:latin typeface="Tahoma"/>
                <a:ea typeface="Tahoma"/>
                <a:cs typeface="Tahoma"/>
                <a:sym typeface="Tahoma"/>
              </a:rPr>
              <a:t>Frequently asked questions (FAQ)</a:t>
            </a:r>
          </a:p>
          <a:p>
            <a:pPr marL="365125" marR="0" lvl="0" indent="-263525" algn="l" rtl="0">
              <a:spcBef>
                <a:spcPts val="0"/>
              </a:spcBef>
              <a:spcAft>
                <a:spcPts val="0"/>
              </a:spcAft>
              <a:buClr>
                <a:schemeClr val="dk1"/>
              </a:buClr>
              <a:buSzPct val="100000"/>
              <a:buFont typeface="Tahoma"/>
              <a:buNone/>
            </a:pPr>
            <a:endParaRPr sz="1000" b="0" i="0" u="none" strike="noStrike" cap="none">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Tahoma"/>
              <a:buChar char="•"/>
            </a:pPr>
            <a:r>
              <a:rPr lang="en-US" sz="2600" b="0" i="0" u="none" strike="noStrike" cap="none">
                <a:solidFill>
                  <a:schemeClr val="accent2"/>
                </a:solidFill>
                <a:latin typeface="Tahoma"/>
                <a:ea typeface="Tahoma"/>
                <a:cs typeface="Tahoma"/>
                <a:sym typeface="Tahoma"/>
              </a:rPr>
              <a:t>Find GRFP contacts</a:t>
            </a:r>
          </a:p>
          <a:p>
            <a:pPr marL="365125" marR="0" lvl="0" indent="-263525" algn="l" rtl="0">
              <a:spcBef>
                <a:spcPts val="0"/>
              </a:spcBef>
              <a:spcAft>
                <a:spcPts val="0"/>
              </a:spcAft>
              <a:buClr>
                <a:schemeClr val="dk1"/>
              </a:buClr>
              <a:buSzPct val="100000"/>
              <a:buFont typeface="Tahoma"/>
              <a:buNone/>
            </a:pPr>
            <a:endParaRPr sz="1000" b="0" i="0" u="none" strike="noStrike" cap="none">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Tahoma"/>
              <a:buChar char="•"/>
            </a:pPr>
            <a:r>
              <a:rPr lang="en-US" sz="2600" b="0" i="0" u="none" strike="noStrike" cap="none">
                <a:solidFill>
                  <a:schemeClr val="accent2"/>
                </a:solidFill>
                <a:latin typeface="Tahoma"/>
                <a:ea typeface="Tahoma"/>
                <a:cs typeface="Tahoma"/>
                <a:sym typeface="Tahoma"/>
              </a:rPr>
              <a:t>Important links for the GRFP</a:t>
            </a:r>
          </a:p>
          <a:p>
            <a:pPr marL="365125" marR="0" lvl="0" indent="-263525" algn="l" rtl="0">
              <a:spcBef>
                <a:spcPts val="0"/>
              </a:spcBef>
              <a:spcAft>
                <a:spcPts val="0"/>
              </a:spcAft>
              <a:buClr>
                <a:schemeClr val="dk1"/>
              </a:buClr>
              <a:buSzPct val="100000"/>
              <a:buFont typeface="Tahoma"/>
              <a:buNone/>
            </a:pPr>
            <a:endParaRPr sz="1000" b="0" i="0" u="none" strike="noStrike" cap="none">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7692"/>
              <a:buFont typeface="Tahoma"/>
              <a:buChar char="•"/>
            </a:pPr>
            <a:r>
              <a:rPr lang="en-US" sz="2600" b="0" i="0" u="none" strike="noStrike" cap="none">
                <a:solidFill>
                  <a:schemeClr val="accent2"/>
                </a:solidFill>
                <a:latin typeface="Tahoma"/>
                <a:ea typeface="Tahoma"/>
                <a:cs typeface="Tahoma"/>
                <a:sym typeface="Tahoma"/>
              </a:rPr>
              <a:t>Panelist registration</a:t>
            </a:r>
            <a:r>
              <a:rPr lang="en-US" sz="2800" b="0" i="0" u="none" strike="noStrike" cap="none">
                <a:solidFill>
                  <a:schemeClr val="accent2"/>
                </a:solidFill>
                <a:latin typeface="Tahoma"/>
                <a:ea typeface="Tahoma"/>
                <a:cs typeface="Tahoma"/>
                <a:sym typeface="Tahoma"/>
              </a:rPr>
              <a:t>	</a:t>
            </a:r>
          </a:p>
        </p:txBody>
      </p:sp>
      <p:pic>
        <p:nvPicPr>
          <p:cNvPr id="626" name="Shape 626" descr="untitled"/>
          <p:cNvPicPr preferRelativeResize="0"/>
          <p:nvPr/>
        </p:nvPicPr>
        <p:blipFill rotWithShape="1">
          <a:blip r:embed="rId3">
            <a:alphaModFix/>
          </a:blip>
          <a:srcRect/>
          <a:stretch/>
        </p:blipFill>
        <p:spPr>
          <a:xfrm>
            <a:off x="53975" y="0"/>
            <a:ext cx="1317624" cy="1228724"/>
          </a:xfrm>
          <a:prstGeom prst="rect">
            <a:avLst/>
          </a:prstGeom>
          <a:noFill/>
          <a:ln>
            <a:noFill/>
          </a:ln>
        </p:spPr>
      </p:pic>
      <p:pic>
        <p:nvPicPr>
          <p:cNvPr id="627" name="Shape 627" descr="http://inside.nsf.gov/nsf_highlights/images/nuggets/img_21527_100503182949.JPG"/>
          <p:cNvPicPr preferRelativeResize="0"/>
          <p:nvPr/>
        </p:nvPicPr>
        <p:blipFill rotWithShape="1">
          <a:blip r:embed="rId4">
            <a:alphaModFix/>
          </a:blip>
          <a:srcRect/>
          <a:stretch/>
        </p:blipFill>
        <p:spPr>
          <a:xfrm>
            <a:off x="266700" y="1600200"/>
            <a:ext cx="1943100" cy="2590800"/>
          </a:xfrm>
          <a:prstGeom prst="rect">
            <a:avLst/>
          </a:prstGeom>
          <a:noFill/>
          <a:ln>
            <a:noFill/>
          </a:ln>
        </p:spPr>
      </p:pic>
      <p:pic>
        <p:nvPicPr>
          <p:cNvPr id="628" name="Shape 628" descr="http://inside.nsf.gov/nsf_highlights/images/nuggets/img_21524_100504142105.jpg"/>
          <p:cNvPicPr preferRelativeResize="0"/>
          <p:nvPr/>
        </p:nvPicPr>
        <p:blipFill rotWithShape="1">
          <a:blip r:embed="rId5">
            <a:alphaModFix/>
          </a:blip>
          <a:srcRect/>
          <a:stretch/>
        </p:blipFill>
        <p:spPr>
          <a:xfrm>
            <a:off x="228600" y="4495800"/>
            <a:ext cx="2057400" cy="1371599"/>
          </a:xfrm>
          <a:prstGeom prst="rect">
            <a:avLst/>
          </a:prstGeom>
          <a:noFill/>
          <a:ln>
            <a:noFill/>
          </a:ln>
        </p:spPr>
      </p:pic>
      <p:sp>
        <p:nvSpPr>
          <p:cNvPr id="629" name="Shape 629"/>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Resources at nsfgrfp.org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2666999" y="2057400"/>
            <a:ext cx="5863389" cy="2895600"/>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endParaRPr lang="es-ES" dirty="0"/>
          </a:p>
          <a:p>
            <a:pPr marL="101600" marR="0" lvl="0" indent="0" algn="l" rtl="0">
              <a:spcBef>
                <a:spcPts val="0"/>
              </a:spcBef>
              <a:spcAft>
                <a:spcPts val="0"/>
              </a:spcAft>
              <a:buClr>
                <a:schemeClr val="accent2"/>
              </a:buClr>
              <a:buSzPct val="100000"/>
              <a:buNone/>
            </a:pPr>
            <a:r>
              <a:rPr lang="en-US" sz="2800" b="0" i="0" u="none" strike="noStrike" cap="none" dirty="0">
                <a:solidFill>
                  <a:schemeClr val="accent2"/>
                </a:solidFill>
                <a:latin typeface="Tahoma"/>
                <a:ea typeface="Tahoma"/>
                <a:cs typeface="Tahoma"/>
                <a:sym typeface="Tahoma"/>
              </a:rPr>
              <a:t>	</a:t>
            </a:r>
          </a:p>
        </p:txBody>
      </p:sp>
      <p:pic>
        <p:nvPicPr>
          <p:cNvPr id="626" name="Shape 626" descr="untitled"/>
          <p:cNvPicPr preferRelativeResize="0"/>
          <p:nvPr/>
        </p:nvPicPr>
        <p:blipFill rotWithShape="1">
          <a:blip r:embed="rId3">
            <a:alphaModFix/>
          </a:blip>
          <a:srcRect/>
          <a:stretch/>
        </p:blipFill>
        <p:spPr>
          <a:xfrm>
            <a:off x="53975" y="0"/>
            <a:ext cx="1317624" cy="1228724"/>
          </a:xfrm>
          <a:prstGeom prst="rect">
            <a:avLst/>
          </a:prstGeom>
          <a:noFill/>
          <a:ln>
            <a:noFill/>
          </a:ln>
        </p:spPr>
      </p:pic>
      <p:sp>
        <p:nvSpPr>
          <p:cNvPr id="629" name="Shape 629"/>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dirty="0">
                <a:solidFill>
                  <a:schemeClr val="lt1"/>
                </a:solidFill>
                <a:latin typeface="Tahoma"/>
                <a:ea typeface="Tahoma"/>
                <a:cs typeface="Tahoma"/>
                <a:sym typeface="Tahoma"/>
              </a:rPr>
              <a:t>Resources at Your University</a:t>
            </a:r>
          </a:p>
        </p:txBody>
      </p:sp>
      <p:pic>
        <p:nvPicPr>
          <p:cNvPr id="3" name="Picture 2">
            <a:extLst>
              <a:ext uri="{FF2B5EF4-FFF2-40B4-BE49-F238E27FC236}">
                <a16:creationId xmlns="" xmlns:a16="http://schemas.microsoft.com/office/drawing/2014/main" id="{BE4F02F2-C126-4462-A001-BCA3D622E800}"/>
              </a:ext>
            </a:extLst>
          </p:cNvPr>
          <p:cNvPicPr>
            <a:picLocks noChangeAspect="1"/>
          </p:cNvPicPr>
          <p:nvPr/>
        </p:nvPicPr>
        <p:blipFill>
          <a:blip r:embed="rId4"/>
          <a:stretch>
            <a:fillRect/>
          </a:stretch>
        </p:blipFill>
        <p:spPr>
          <a:xfrm>
            <a:off x="-23019" y="2037245"/>
            <a:ext cx="2481806" cy="2338812"/>
          </a:xfrm>
          <a:prstGeom prst="rect">
            <a:avLst/>
          </a:prstGeom>
        </p:spPr>
      </p:pic>
      <p:pic>
        <p:nvPicPr>
          <p:cNvPr id="5" name="Picture 4">
            <a:extLst>
              <a:ext uri="{FF2B5EF4-FFF2-40B4-BE49-F238E27FC236}">
                <a16:creationId xmlns="" xmlns:a16="http://schemas.microsoft.com/office/drawing/2014/main" id="{FE5F4280-2679-45CD-8D67-1B8D2D5F34ED}"/>
              </a:ext>
            </a:extLst>
          </p:cNvPr>
          <p:cNvPicPr>
            <a:picLocks noChangeAspect="1"/>
          </p:cNvPicPr>
          <p:nvPr/>
        </p:nvPicPr>
        <p:blipFill>
          <a:blip r:embed="rId5"/>
          <a:stretch>
            <a:fillRect/>
          </a:stretch>
        </p:blipFill>
        <p:spPr>
          <a:xfrm>
            <a:off x="2458787" y="1913023"/>
            <a:ext cx="6577262" cy="3699710"/>
          </a:xfrm>
          <a:prstGeom prst="rect">
            <a:avLst/>
          </a:prstGeom>
        </p:spPr>
      </p:pic>
      <p:sp>
        <p:nvSpPr>
          <p:cNvPr id="6" name="TextBox 5">
            <a:extLst>
              <a:ext uri="{FF2B5EF4-FFF2-40B4-BE49-F238E27FC236}">
                <a16:creationId xmlns="" xmlns:a16="http://schemas.microsoft.com/office/drawing/2014/main" id="{377EC46D-2685-4944-AF6C-18D31C1BC4F0}"/>
              </a:ext>
            </a:extLst>
          </p:cNvPr>
          <p:cNvSpPr txBox="1"/>
          <p:nvPr/>
        </p:nvSpPr>
        <p:spPr>
          <a:xfrm>
            <a:off x="311149" y="4475946"/>
            <a:ext cx="1961147" cy="954107"/>
          </a:xfrm>
          <a:prstGeom prst="rect">
            <a:avLst/>
          </a:prstGeom>
          <a:noFill/>
        </p:spPr>
        <p:txBody>
          <a:bodyPr wrap="square" rtlCol="0">
            <a:spAutoFit/>
          </a:bodyPr>
          <a:lstStyle/>
          <a:p>
            <a:r>
              <a:rPr lang="en-US" sz="2800" b="1" dirty="0"/>
              <a:t>Facebook</a:t>
            </a:r>
          </a:p>
          <a:p>
            <a:r>
              <a:rPr lang="en-US" sz="2800" dirty="0">
                <a:solidFill>
                  <a:schemeClr val="accent2"/>
                </a:solidFill>
                <a:latin typeface="Tahoma"/>
                <a:ea typeface="Tahoma"/>
                <a:cs typeface="Tahoma"/>
                <a:sym typeface="Tahoma"/>
              </a:rPr>
              <a:t>@</a:t>
            </a:r>
            <a:r>
              <a:rPr lang="en-US" sz="2800" dirty="0" err="1">
                <a:solidFill>
                  <a:schemeClr val="accent2"/>
                </a:solidFill>
                <a:latin typeface="Tahoma"/>
                <a:ea typeface="Tahoma"/>
                <a:cs typeface="Tahoma"/>
                <a:sym typeface="Tahoma"/>
              </a:rPr>
              <a:t>cdcluprrp</a:t>
            </a:r>
            <a:endParaRPr lang="en-US" sz="2800" dirty="0"/>
          </a:p>
        </p:txBody>
      </p:sp>
    </p:spTree>
    <p:extLst>
      <p:ext uri="{BB962C8B-B14F-4D97-AF65-F5344CB8AC3E}">
        <p14:creationId xmlns:p14="http://schemas.microsoft.com/office/powerpoint/2010/main" val="9619115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5" name="Shape 635" descr="untitled"/>
          <p:cNvPicPr preferRelativeResize="0"/>
          <p:nvPr/>
        </p:nvPicPr>
        <p:blipFill rotWithShape="1">
          <a:blip r:embed="rId3">
            <a:alphaModFix/>
          </a:blip>
          <a:srcRect/>
          <a:stretch/>
        </p:blipFill>
        <p:spPr>
          <a:xfrm>
            <a:off x="53975" y="0"/>
            <a:ext cx="1317624" cy="1228724"/>
          </a:xfrm>
          <a:prstGeom prst="rect">
            <a:avLst/>
          </a:prstGeom>
          <a:noFill/>
          <a:ln>
            <a:noFill/>
          </a:ln>
        </p:spPr>
      </p:pic>
      <p:sp>
        <p:nvSpPr>
          <p:cNvPr id="636" name="Shape 636"/>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dirty="0">
                <a:solidFill>
                  <a:schemeClr val="lt1"/>
                </a:solidFill>
                <a:latin typeface="Tahoma"/>
                <a:ea typeface="Tahoma"/>
                <a:cs typeface="Tahoma"/>
                <a:sym typeface="Tahoma"/>
              </a:rPr>
              <a:t>More NSF Resources</a:t>
            </a:r>
          </a:p>
        </p:txBody>
      </p:sp>
      <p:sp>
        <p:nvSpPr>
          <p:cNvPr id="637" name="Shape 637"/>
          <p:cNvSpPr/>
          <p:nvPr/>
        </p:nvSpPr>
        <p:spPr>
          <a:xfrm>
            <a:off x="0" y="1524000"/>
            <a:ext cx="5714999" cy="4370427"/>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65125" marR="0" lvl="0" indent="-263525" algn="l" rtl="0">
              <a:spcBef>
                <a:spcPts val="0"/>
              </a:spcBef>
              <a:spcAft>
                <a:spcPts val="0"/>
              </a:spcAft>
              <a:buClr>
                <a:schemeClr val="accent2"/>
              </a:buClr>
              <a:buSzPct val="25000"/>
              <a:buFont typeface="Noto Sans Symbols"/>
              <a:buNone/>
            </a:pPr>
            <a:r>
              <a:rPr lang="en-US" sz="2400" b="1" dirty="0">
                <a:solidFill>
                  <a:schemeClr val="accent2"/>
                </a:solidFill>
                <a:latin typeface="Tahoma"/>
                <a:ea typeface="Tahoma"/>
                <a:cs typeface="Tahoma"/>
                <a:sym typeface="Tahoma"/>
              </a:rPr>
              <a:t>NSF GRFP Website (nsf.gov/</a:t>
            </a:r>
            <a:r>
              <a:rPr lang="en-US" sz="2400" b="1" dirty="0" err="1">
                <a:solidFill>
                  <a:schemeClr val="accent2"/>
                </a:solidFill>
                <a:latin typeface="Tahoma"/>
                <a:ea typeface="Tahoma"/>
                <a:cs typeface="Tahoma"/>
                <a:sym typeface="Tahoma"/>
              </a:rPr>
              <a:t>grfp</a:t>
            </a:r>
            <a:r>
              <a:rPr lang="en-US" sz="2400" b="1" dirty="0">
                <a:solidFill>
                  <a:schemeClr val="accent2"/>
                </a:solidFill>
                <a:latin typeface="Tahoma"/>
                <a:ea typeface="Tahoma"/>
                <a:cs typeface="Tahoma"/>
                <a:sym typeface="Tahoma"/>
              </a:rPr>
              <a:t>)</a:t>
            </a:r>
          </a:p>
          <a:p>
            <a:pPr marL="365125" marR="0" lvl="0" indent="-263525" algn="l" rtl="0">
              <a:spcBef>
                <a:spcPts val="0"/>
              </a:spcBef>
              <a:spcAft>
                <a:spcPts val="0"/>
              </a:spcAft>
              <a:buClr>
                <a:schemeClr val="dk1"/>
              </a:buClr>
              <a:buFont typeface="Noto Sans Symbols"/>
              <a:buNone/>
            </a:pPr>
            <a:endParaRPr sz="1000" b="1" dirty="0">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Arial"/>
              <a:buChar char="•"/>
            </a:pPr>
            <a:r>
              <a:rPr lang="en-US" sz="2600" dirty="0">
                <a:solidFill>
                  <a:schemeClr val="accent2"/>
                </a:solidFill>
                <a:latin typeface="Tahoma"/>
                <a:ea typeface="Tahoma"/>
                <a:cs typeface="Tahoma"/>
                <a:sym typeface="Tahoma"/>
              </a:rPr>
              <a:t>Solicitation </a:t>
            </a:r>
          </a:p>
          <a:p>
            <a:pPr marL="365125" marR="0" lvl="0" indent="-263525" algn="l" rtl="0">
              <a:spcBef>
                <a:spcPts val="0"/>
              </a:spcBef>
              <a:spcAft>
                <a:spcPts val="0"/>
              </a:spcAft>
              <a:buClr>
                <a:schemeClr val="accent2"/>
              </a:buClr>
              <a:buSzPct val="100000"/>
              <a:buFont typeface="Arial"/>
              <a:buChar char="•"/>
            </a:pPr>
            <a:r>
              <a:rPr lang="en-US" sz="2600" dirty="0">
                <a:solidFill>
                  <a:schemeClr val="accent2"/>
                </a:solidFill>
                <a:latin typeface="Tahoma"/>
                <a:ea typeface="Tahoma"/>
                <a:cs typeface="Tahoma"/>
                <a:sym typeface="Tahoma"/>
              </a:rPr>
              <a:t>FAQ and Guide links</a:t>
            </a:r>
          </a:p>
          <a:p>
            <a:pPr marL="365125" marR="0" lvl="0" indent="-263525" algn="l" rtl="0">
              <a:spcBef>
                <a:spcPts val="0"/>
              </a:spcBef>
              <a:spcAft>
                <a:spcPts val="0"/>
              </a:spcAft>
              <a:buNone/>
            </a:pPr>
            <a:endParaRPr sz="2000" b="1" dirty="0">
              <a:solidFill>
                <a:schemeClr val="accent2"/>
              </a:solidFill>
              <a:latin typeface="Tahoma"/>
              <a:ea typeface="Tahoma"/>
              <a:cs typeface="Tahoma"/>
              <a:sym typeface="Tahoma"/>
            </a:endParaRPr>
          </a:p>
          <a:p>
            <a:pPr marL="365125" marR="0" lvl="0" indent="-263525" algn="l" rtl="0">
              <a:spcBef>
                <a:spcPts val="0"/>
              </a:spcBef>
              <a:spcAft>
                <a:spcPts val="0"/>
              </a:spcAft>
              <a:buSzPct val="25000"/>
              <a:buNone/>
            </a:pPr>
            <a:r>
              <a:rPr lang="en-US" sz="2600" b="1" dirty="0">
                <a:solidFill>
                  <a:schemeClr val="accent2"/>
                </a:solidFill>
                <a:latin typeface="Tahoma"/>
                <a:ea typeface="Tahoma"/>
                <a:cs typeface="Tahoma"/>
                <a:sym typeface="Tahoma"/>
              </a:rPr>
              <a:t>Fastlane.nsf.gov/</a:t>
            </a:r>
            <a:r>
              <a:rPr lang="en-US" sz="2600" b="1" dirty="0" err="1">
                <a:solidFill>
                  <a:schemeClr val="accent2"/>
                </a:solidFill>
                <a:latin typeface="Tahoma"/>
                <a:ea typeface="Tahoma"/>
                <a:cs typeface="Tahoma"/>
                <a:sym typeface="Tahoma"/>
              </a:rPr>
              <a:t>grfp</a:t>
            </a:r>
            <a:endParaRPr lang="en-US" sz="2600" b="1" dirty="0">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Arial"/>
              <a:buChar char="•"/>
            </a:pPr>
            <a:r>
              <a:rPr lang="en-US" sz="2600" dirty="0">
                <a:solidFill>
                  <a:schemeClr val="accent2"/>
                </a:solidFill>
                <a:latin typeface="Tahoma"/>
                <a:ea typeface="Tahoma"/>
                <a:cs typeface="Tahoma"/>
                <a:sym typeface="Tahoma"/>
              </a:rPr>
              <a:t>Online application, user guides, official announcements</a:t>
            </a:r>
          </a:p>
          <a:p>
            <a:pPr marL="365125" marR="0" lvl="0" indent="-263525" algn="l" rtl="0">
              <a:spcBef>
                <a:spcPts val="0"/>
              </a:spcBef>
              <a:spcAft>
                <a:spcPts val="0"/>
              </a:spcAft>
              <a:buClr>
                <a:schemeClr val="dk1"/>
              </a:buClr>
              <a:buFont typeface="Arial"/>
              <a:buNone/>
            </a:pPr>
            <a:endParaRPr sz="1000" dirty="0">
              <a:solidFill>
                <a:schemeClr val="accent2"/>
              </a:solidFill>
              <a:latin typeface="Tahoma"/>
              <a:ea typeface="Tahoma"/>
              <a:cs typeface="Tahoma"/>
              <a:sym typeface="Tahoma"/>
            </a:endParaRPr>
          </a:p>
          <a:p>
            <a:pPr marL="365125" marR="0" lvl="0" indent="-263525" algn="l" rtl="0">
              <a:spcBef>
                <a:spcPts val="0"/>
              </a:spcBef>
              <a:spcAft>
                <a:spcPts val="0"/>
              </a:spcAft>
              <a:buClr>
                <a:schemeClr val="dk1"/>
              </a:buClr>
              <a:buFont typeface="Arial"/>
              <a:buNone/>
            </a:pPr>
            <a:endParaRPr sz="1000" dirty="0">
              <a:solidFill>
                <a:schemeClr val="accent2"/>
              </a:solidFill>
              <a:latin typeface="Tahoma"/>
              <a:ea typeface="Tahoma"/>
              <a:cs typeface="Tahoma"/>
              <a:sym typeface="Tahoma"/>
            </a:endParaRPr>
          </a:p>
          <a:p>
            <a:pPr marL="365125" marR="0" lvl="0" indent="-263525" algn="l" rtl="0">
              <a:spcBef>
                <a:spcPts val="0"/>
              </a:spcBef>
              <a:spcAft>
                <a:spcPts val="0"/>
              </a:spcAft>
              <a:buSzPct val="25000"/>
              <a:buNone/>
            </a:pPr>
            <a:r>
              <a:rPr lang="en-US" sz="2600" b="1" dirty="0">
                <a:solidFill>
                  <a:schemeClr val="accent2"/>
                </a:solidFill>
                <a:latin typeface="Tahoma"/>
                <a:ea typeface="Tahoma"/>
                <a:cs typeface="Tahoma"/>
                <a:sym typeface="Tahoma"/>
              </a:rPr>
              <a:t>Phone and email</a:t>
            </a:r>
          </a:p>
          <a:p>
            <a:pPr marL="365125" marR="0" lvl="0" indent="-263525" algn="l" rtl="0">
              <a:spcBef>
                <a:spcPts val="0"/>
              </a:spcBef>
              <a:spcAft>
                <a:spcPts val="0"/>
              </a:spcAft>
              <a:buClr>
                <a:schemeClr val="accent2"/>
              </a:buClr>
              <a:buSzPct val="100000"/>
              <a:buFont typeface="Arial"/>
              <a:buChar char="•"/>
            </a:pPr>
            <a:r>
              <a:rPr lang="en-US" sz="2400" dirty="0">
                <a:solidFill>
                  <a:schemeClr val="accent2"/>
                </a:solidFill>
                <a:latin typeface="Tahoma"/>
                <a:ea typeface="Tahoma"/>
                <a:cs typeface="Tahoma"/>
                <a:sym typeface="Tahoma"/>
              </a:rPr>
              <a:t>866-NSF-GRFP (673-4737)</a:t>
            </a:r>
          </a:p>
          <a:p>
            <a:pPr marL="742950" marR="0" lvl="1" indent="-285750" algn="l" rtl="0">
              <a:spcBef>
                <a:spcPts val="0"/>
              </a:spcBef>
              <a:spcAft>
                <a:spcPts val="0"/>
              </a:spcAft>
              <a:buClr>
                <a:schemeClr val="accent2"/>
              </a:buClr>
              <a:buSzPct val="25000"/>
              <a:buFont typeface="Arial"/>
              <a:buNone/>
            </a:pPr>
            <a:r>
              <a:rPr lang="en-US" sz="2400" b="0" i="0" u="none" strike="noStrike" cap="none" dirty="0">
                <a:solidFill>
                  <a:schemeClr val="accent2"/>
                </a:solidFill>
                <a:latin typeface="Tahoma"/>
                <a:ea typeface="Tahoma"/>
                <a:cs typeface="Tahoma"/>
                <a:sym typeface="Tahoma"/>
              </a:rPr>
              <a:t>info@nsfgradfellows.org</a:t>
            </a:r>
          </a:p>
        </p:txBody>
      </p:sp>
      <p:sp>
        <p:nvSpPr>
          <p:cNvPr id="638" name="Shape 638"/>
          <p:cNvSpPr txBox="1"/>
          <p:nvPr/>
        </p:nvSpPr>
        <p:spPr>
          <a:xfrm>
            <a:off x="5743221" y="1828800"/>
            <a:ext cx="3400778" cy="3785651"/>
          </a:xfrm>
          <a:prstGeom prst="rect">
            <a:avLst/>
          </a:prstGeom>
          <a:solidFill>
            <a:schemeClr val="accent6"/>
          </a:solidFill>
          <a:ln w="38100"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2400" dirty="0">
                <a:solidFill>
                  <a:schemeClr val="lt1"/>
                </a:solidFill>
                <a:latin typeface="Arial"/>
                <a:ea typeface="Arial"/>
                <a:cs typeface="Arial"/>
                <a:sym typeface="Arial"/>
              </a:rPr>
              <a:t>And …</a:t>
            </a:r>
            <a:endParaRPr sz="2400" dirty="0">
              <a:solidFill>
                <a:schemeClr val="lt1"/>
              </a:solidFill>
              <a:latin typeface="Arial"/>
              <a:ea typeface="Arial"/>
              <a:cs typeface="Arial"/>
              <a:sym typeface="Arial"/>
            </a:endParaRPr>
          </a:p>
          <a:p>
            <a:pPr marL="0" marR="0" lvl="0" indent="0" algn="l" rtl="0">
              <a:spcBef>
                <a:spcPts val="0"/>
              </a:spcBef>
              <a:spcAft>
                <a:spcPts val="0"/>
              </a:spcAft>
              <a:buSzPct val="25000"/>
              <a:buNone/>
            </a:pPr>
            <a:r>
              <a:rPr lang="en-US" sz="2400" dirty="0">
                <a:solidFill>
                  <a:schemeClr val="lt1"/>
                </a:solidFill>
                <a:latin typeface="Arial"/>
                <a:ea typeface="Arial"/>
                <a:cs typeface="Arial"/>
                <a:sym typeface="Arial"/>
              </a:rPr>
              <a:t>-  Research Mentors</a:t>
            </a:r>
          </a:p>
          <a:p>
            <a:pPr marL="285750" marR="0" lvl="0" indent="-285750" algn="l" rtl="0">
              <a:spcBef>
                <a:spcPts val="0"/>
              </a:spcBef>
              <a:spcAft>
                <a:spcPts val="0"/>
              </a:spcAft>
              <a:buClr>
                <a:schemeClr val="lt1"/>
              </a:buClr>
              <a:buSzPct val="100000"/>
              <a:buFont typeface="Arial"/>
              <a:buChar char="-"/>
            </a:pPr>
            <a:r>
              <a:rPr lang="en-US" sz="2400" dirty="0">
                <a:solidFill>
                  <a:schemeClr val="lt1"/>
                </a:solidFill>
                <a:latin typeface="Arial"/>
                <a:ea typeface="Arial"/>
                <a:cs typeface="Arial"/>
                <a:sym typeface="Arial"/>
              </a:rPr>
              <a:t>Former panelists</a:t>
            </a:r>
          </a:p>
          <a:p>
            <a:pPr marL="285750" marR="0" lvl="0" indent="-285750" algn="l" rtl="0">
              <a:spcBef>
                <a:spcPts val="0"/>
              </a:spcBef>
              <a:spcAft>
                <a:spcPts val="0"/>
              </a:spcAft>
              <a:buClr>
                <a:schemeClr val="lt1"/>
              </a:buClr>
              <a:buSzPct val="100000"/>
              <a:buFont typeface="Arial"/>
              <a:buChar char="-"/>
            </a:pPr>
            <a:r>
              <a:rPr lang="en-US" sz="2400" dirty="0">
                <a:solidFill>
                  <a:schemeClr val="lt1"/>
                </a:solidFill>
                <a:latin typeface="Arial"/>
                <a:ea typeface="Arial"/>
                <a:cs typeface="Arial"/>
                <a:sym typeface="Arial"/>
              </a:rPr>
              <a:t>Program coordinators</a:t>
            </a:r>
          </a:p>
          <a:p>
            <a:pPr marL="285750" marR="0" lvl="0" indent="-285750" algn="l" rtl="0">
              <a:spcBef>
                <a:spcPts val="0"/>
              </a:spcBef>
              <a:spcAft>
                <a:spcPts val="0"/>
              </a:spcAft>
              <a:buClr>
                <a:schemeClr val="lt1"/>
              </a:buClr>
              <a:buSzPct val="100000"/>
              <a:buFont typeface="Arial"/>
              <a:buChar char="-"/>
            </a:pPr>
            <a:r>
              <a:rPr lang="en-US" sz="2400" dirty="0">
                <a:solidFill>
                  <a:schemeClr val="lt1"/>
                </a:solidFill>
                <a:latin typeface="Arial"/>
                <a:ea typeface="Arial"/>
                <a:cs typeface="Arial"/>
                <a:sym typeface="Arial"/>
              </a:rPr>
              <a:t>Professors</a:t>
            </a:r>
          </a:p>
          <a:p>
            <a:pPr marL="285750" marR="0" lvl="0" indent="-285750" algn="l" rtl="0">
              <a:spcBef>
                <a:spcPts val="0"/>
              </a:spcBef>
              <a:spcAft>
                <a:spcPts val="0"/>
              </a:spcAft>
              <a:buClr>
                <a:schemeClr val="lt1"/>
              </a:buClr>
              <a:buSzPct val="100000"/>
              <a:buFont typeface="Arial"/>
              <a:buChar char="-"/>
            </a:pPr>
            <a:r>
              <a:rPr lang="en-US" sz="2400" dirty="0">
                <a:solidFill>
                  <a:schemeClr val="lt1"/>
                </a:solidFill>
                <a:latin typeface="Arial"/>
                <a:ea typeface="Arial"/>
                <a:cs typeface="Arial"/>
                <a:sym typeface="Arial"/>
              </a:rPr>
              <a:t>NSF GRFP recipients</a:t>
            </a:r>
          </a:p>
          <a:p>
            <a:pPr marL="285750" marR="0" lvl="0" indent="-285750" algn="l" rtl="0">
              <a:spcBef>
                <a:spcPts val="0"/>
              </a:spcBef>
              <a:spcAft>
                <a:spcPts val="0"/>
              </a:spcAft>
              <a:buClr>
                <a:schemeClr val="lt1"/>
              </a:buClr>
              <a:buSzPct val="100000"/>
              <a:buFont typeface="Arial"/>
              <a:buChar char="-"/>
            </a:pPr>
            <a:r>
              <a:rPr lang="en-US" sz="2400" dirty="0">
                <a:solidFill>
                  <a:schemeClr val="lt1"/>
                </a:solidFill>
                <a:latin typeface="Arial"/>
                <a:ea typeface="Arial"/>
                <a:cs typeface="Arial"/>
                <a:sym typeface="Arial"/>
              </a:rPr>
              <a:t>Family</a:t>
            </a:r>
          </a:p>
          <a:p>
            <a:pPr marL="285750" marR="0" lvl="0" indent="-285750" algn="l" rtl="0">
              <a:spcBef>
                <a:spcPts val="0"/>
              </a:spcBef>
              <a:spcAft>
                <a:spcPts val="0"/>
              </a:spcAft>
              <a:buClr>
                <a:schemeClr val="lt1"/>
              </a:buClr>
              <a:buSzPct val="100000"/>
              <a:buFont typeface="Arial"/>
              <a:buChar char="-"/>
            </a:pPr>
            <a:r>
              <a:rPr lang="en-US" sz="2400" dirty="0">
                <a:solidFill>
                  <a:schemeClr val="lt1"/>
                </a:solidFill>
                <a:latin typeface="Arial"/>
                <a:ea typeface="Arial"/>
                <a:cs typeface="Arial"/>
                <a:sym typeface="Arial"/>
              </a:rPr>
              <a:t>Friends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p:nvPr/>
        </p:nvSpPr>
        <p:spPr>
          <a:xfrm>
            <a:off x="381000" y="1371600"/>
            <a:ext cx="8458200" cy="4495800"/>
          </a:xfrm>
          <a:prstGeom prst="roundRect">
            <a:avLst>
              <a:gd name="adj" fmla="val 0"/>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 name="Shape 327"/>
          <p:cNvSpPr txBox="1"/>
          <p:nvPr/>
        </p:nvSpPr>
        <p:spPr>
          <a:xfrm>
            <a:off x="457200" y="1447800"/>
            <a:ext cx="8229600" cy="48767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chemeClr val="accent2"/>
              </a:buClr>
              <a:buSzPct val="90000"/>
              <a:buFont typeface="Noto Sans Symbols"/>
              <a:buChar char="▪"/>
            </a:pPr>
            <a:r>
              <a:rPr lang="en-US" sz="2400" b="0" i="0" u="none" strike="noStrike" cap="none">
                <a:solidFill>
                  <a:schemeClr val="accent2"/>
                </a:solidFill>
                <a:latin typeface="Tahoma"/>
                <a:ea typeface="Tahoma"/>
                <a:cs typeface="Tahoma"/>
                <a:sym typeface="Tahoma"/>
              </a:rPr>
              <a:t>Continuum</a:t>
            </a:r>
          </a:p>
          <a:p>
            <a:pPr marL="273050" marR="0" lvl="0" indent="-273050" algn="l" rtl="0">
              <a:lnSpc>
                <a:spcPct val="100000"/>
              </a:lnSpc>
              <a:spcBef>
                <a:spcPts val="480"/>
              </a:spcBef>
              <a:spcAft>
                <a:spcPts val="0"/>
              </a:spcAft>
              <a:buClr>
                <a:schemeClr val="accent2"/>
              </a:buClr>
              <a:buFont typeface="Noto Sans Symbols"/>
              <a:buNone/>
            </a:pPr>
            <a:endParaRPr sz="2400">
              <a:solidFill>
                <a:schemeClr val="accent2"/>
              </a:solidFill>
              <a:latin typeface="Tahoma"/>
              <a:ea typeface="Tahoma"/>
              <a:cs typeface="Tahoma"/>
              <a:sym typeface="Tahoma"/>
            </a:endParaRPr>
          </a:p>
          <a:p>
            <a:pPr marL="273050" marR="0" lvl="0" indent="-273050" algn="l" rtl="0">
              <a:lnSpc>
                <a:spcPct val="100000"/>
              </a:lnSpc>
              <a:spcBef>
                <a:spcPts val="480"/>
              </a:spcBef>
              <a:spcAft>
                <a:spcPts val="0"/>
              </a:spcAft>
              <a:buClr>
                <a:schemeClr val="accent2"/>
              </a:buClr>
              <a:buFont typeface="Noto Sans Symbols"/>
              <a:buNone/>
            </a:pPr>
            <a:endParaRPr sz="2400" b="0" i="0" u="none" strike="noStrike" cap="none">
              <a:solidFill>
                <a:schemeClr val="accent2"/>
              </a:solidFill>
              <a:latin typeface="Tahoma"/>
              <a:ea typeface="Tahoma"/>
              <a:cs typeface="Tahoma"/>
              <a:sym typeface="Tahoma"/>
            </a:endParaRPr>
          </a:p>
          <a:p>
            <a:pPr marL="273050" marR="0" lvl="0" indent="-273050" algn="l" rtl="0">
              <a:lnSpc>
                <a:spcPct val="100000"/>
              </a:lnSpc>
              <a:spcBef>
                <a:spcPts val="480"/>
              </a:spcBef>
              <a:spcAft>
                <a:spcPts val="0"/>
              </a:spcAft>
              <a:buClr>
                <a:schemeClr val="accent2"/>
              </a:buClr>
              <a:buFont typeface="Noto Sans Symbols"/>
              <a:buNone/>
            </a:pPr>
            <a:endParaRPr sz="2400">
              <a:solidFill>
                <a:schemeClr val="accent2"/>
              </a:solidFill>
              <a:latin typeface="Tahoma"/>
              <a:ea typeface="Tahoma"/>
              <a:cs typeface="Tahoma"/>
              <a:sym typeface="Tahoma"/>
            </a:endParaRPr>
          </a:p>
          <a:p>
            <a:pPr marL="273050" marR="0" lvl="0" indent="-273050" algn="l" rtl="0">
              <a:lnSpc>
                <a:spcPct val="100000"/>
              </a:lnSpc>
              <a:spcBef>
                <a:spcPts val="480"/>
              </a:spcBef>
              <a:spcAft>
                <a:spcPts val="0"/>
              </a:spcAft>
              <a:buClr>
                <a:schemeClr val="accent2"/>
              </a:buClr>
              <a:buFont typeface="Noto Sans Symbols"/>
              <a:buNone/>
            </a:pPr>
            <a:endParaRPr sz="2400" b="0" i="0" u="none" strike="noStrike" cap="none">
              <a:solidFill>
                <a:schemeClr val="accent2"/>
              </a:solidFill>
              <a:latin typeface="Tahoma"/>
              <a:ea typeface="Tahoma"/>
              <a:cs typeface="Tahoma"/>
              <a:sym typeface="Tahoma"/>
            </a:endParaRPr>
          </a:p>
          <a:p>
            <a:pPr marL="273050" marR="0" lvl="0" indent="-273050" algn="l" rtl="0">
              <a:lnSpc>
                <a:spcPct val="100000"/>
              </a:lnSpc>
              <a:spcBef>
                <a:spcPts val="480"/>
              </a:spcBef>
              <a:spcAft>
                <a:spcPts val="0"/>
              </a:spcAft>
              <a:buClr>
                <a:schemeClr val="accent2"/>
              </a:buClr>
              <a:buFont typeface="Noto Sans Symbols"/>
              <a:buNone/>
            </a:pPr>
            <a:endParaRPr sz="2400">
              <a:solidFill>
                <a:schemeClr val="accent2"/>
              </a:solidFill>
              <a:latin typeface="Tahoma"/>
              <a:ea typeface="Tahoma"/>
              <a:cs typeface="Tahoma"/>
              <a:sym typeface="Tahoma"/>
            </a:endParaRPr>
          </a:p>
          <a:p>
            <a:pPr marL="273050" marR="0" lvl="0" indent="-273050" algn="l" rtl="0">
              <a:lnSpc>
                <a:spcPct val="100000"/>
              </a:lnSpc>
              <a:spcBef>
                <a:spcPts val="480"/>
              </a:spcBef>
              <a:spcAft>
                <a:spcPts val="0"/>
              </a:spcAft>
              <a:buClr>
                <a:schemeClr val="accent2"/>
              </a:buClr>
              <a:buFont typeface="Noto Sans Symbols"/>
              <a:buNone/>
            </a:pPr>
            <a:endParaRPr sz="2400" b="0" i="0" u="none" strike="noStrike" cap="none">
              <a:solidFill>
                <a:schemeClr val="accent2"/>
              </a:solidFill>
              <a:latin typeface="Tahoma"/>
              <a:ea typeface="Tahoma"/>
              <a:cs typeface="Tahoma"/>
              <a:sym typeface="Tahoma"/>
            </a:endParaRPr>
          </a:p>
          <a:p>
            <a:pPr marL="0" marR="0" lvl="0" indent="0" algn="l" rtl="0">
              <a:lnSpc>
                <a:spcPct val="100000"/>
              </a:lnSpc>
              <a:spcBef>
                <a:spcPts val="480"/>
              </a:spcBef>
              <a:spcAft>
                <a:spcPts val="0"/>
              </a:spcAft>
              <a:buNone/>
            </a:pPr>
            <a:endParaRPr sz="2400" b="0" i="0" u="none" strike="noStrike" cap="none">
              <a:solidFill>
                <a:schemeClr val="accent2"/>
              </a:solidFill>
              <a:latin typeface="Tahoma"/>
              <a:ea typeface="Tahoma"/>
              <a:cs typeface="Tahoma"/>
              <a:sym typeface="Tahoma"/>
            </a:endParaRPr>
          </a:p>
          <a:p>
            <a:pPr marL="0" marR="0" lvl="0" indent="0" algn="l" rtl="0">
              <a:lnSpc>
                <a:spcPct val="100000"/>
              </a:lnSpc>
              <a:spcBef>
                <a:spcPts val="480"/>
              </a:spcBef>
              <a:spcAft>
                <a:spcPts val="0"/>
              </a:spcAft>
              <a:buNone/>
            </a:pPr>
            <a:endParaRPr sz="2400" b="0" i="0" u="none" strike="noStrike" cap="none">
              <a:solidFill>
                <a:schemeClr val="accent2"/>
              </a:solidFill>
              <a:latin typeface="Tahoma"/>
              <a:ea typeface="Tahoma"/>
              <a:cs typeface="Tahoma"/>
              <a:sym typeface="Tahoma"/>
            </a:endParaRPr>
          </a:p>
        </p:txBody>
      </p:sp>
      <p:sp>
        <p:nvSpPr>
          <p:cNvPr id="328" name="Shape 328"/>
          <p:cNvSpPr txBox="1"/>
          <p:nvPr/>
        </p:nvSpPr>
        <p:spPr>
          <a:xfrm>
            <a:off x="228600" y="228600"/>
            <a:ext cx="8686800" cy="781049"/>
          </a:xfrm>
          <a:prstGeom prst="rect">
            <a:avLst/>
          </a:prstGeom>
          <a:noFill/>
          <a:ln>
            <a:noFill/>
          </a:ln>
          <a:effectLst>
            <a:outerShdw blurRad="50799" dist="50800" dir="5400000" algn="ctr" rotWithShape="0">
              <a:schemeClr val="dk1"/>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800" b="0" i="0" u="none" strike="noStrike" cap="none">
                <a:solidFill>
                  <a:schemeClr val="lt1"/>
                </a:solidFill>
                <a:latin typeface="Tahoma"/>
                <a:ea typeface="Tahoma"/>
                <a:cs typeface="Tahoma"/>
                <a:sym typeface="Tahoma"/>
              </a:rPr>
              <a:t>When can I get the money? </a:t>
            </a:r>
          </a:p>
        </p:txBody>
      </p:sp>
      <p:pic>
        <p:nvPicPr>
          <p:cNvPr id="329" name="Shape 329"/>
          <p:cNvPicPr preferRelativeResize="0"/>
          <p:nvPr/>
        </p:nvPicPr>
        <p:blipFill rotWithShape="1">
          <a:blip r:embed="rId3">
            <a:alphaModFix/>
          </a:blip>
          <a:srcRect/>
          <a:stretch/>
        </p:blipFill>
        <p:spPr>
          <a:xfrm>
            <a:off x="1524000" y="1911341"/>
            <a:ext cx="5867400" cy="2921494"/>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443444"/>
            <a:ext cx="8305800" cy="38600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More External Resources</a:t>
            </a:r>
            <a:endParaRPr lang="en-US" dirty="0">
              <a:solidFill>
                <a:schemeClr val="bg1"/>
              </a:solidFill>
            </a:endParaRPr>
          </a:p>
        </p:txBody>
      </p:sp>
      <p:sp>
        <p:nvSpPr>
          <p:cNvPr id="3" name="Text Placeholder 2"/>
          <p:cNvSpPr>
            <a:spLocks noGrp="1"/>
          </p:cNvSpPr>
          <p:nvPr>
            <p:ph type="body" idx="1"/>
          </p:nvPr>
        </p:nvSpPr>
        <p:spPr>
          <a:xfrm>
            <a:off x="457200" y="1600201"/>
            <a:ext cx="8305800" cy="4095206"/>
          </a:xfrm>
          <a:solidFill>
            <a:schemeClr val="bg1"/>
          </a:solidFill>
        </p:spPr>
        <p:txBody>
          <a:bodyPr/>
          <a:lstStyle/>
          <a:p>
            <a:r>
              <a:rPr lang="en-US" dirty="0"/>
              <a:t> </a:t>
            </a:r>
            <a:r>
              <a:rPr lang="en-US" dirty="0" smtClean="0"/>
              <a:t>NSF </a:t>
            </a:r>
            <a:r>
              <a:rPr lang="en-US" dirty="0"/>
              <a:t>GRFP </a:t>
            </a:r>
            <a:r>
              <a:rPr lang="en-US" dirty="0" smtClean="0"/>
              <a:t>Winning Essays</a:t>
            </a:r>
          </a:p>
          <a:p>
            <a:pPr marL="635000" lvl="1" indent="0">
              <a:buNone/>
            </a:pPr>
            <a:r>
              <a:rPr lang="en-US" dirty="0" smtClean="0">
                <a:hlinkClick r:id="rId3"/>
              </a:rPr>
              <a:t>http</a:t>
            </a:r>
            <a:r>
              <a:rPr lang="en-US" dirty="0">
                <a:hlinkClick r:id="rId3"/>
              </a:rPr>
              <a:t>://</a:t>
            </a:r>
            <a:r>
              <a:rPr lang="en-US" dirty="0" smtClean="0">
                <a:hlinkClick r:id="rId3"/>
              </a:rPr>
              <a:t>tinyurl.com/NSFGRFPExamples</a:t>
            </a:r>
            <a:endParaRPr lang="en-US" dirty="0"/>
          </a:p>
          <a:p>
            <a:r>
              <a:rPr lang="en-US" dirty="0" smtClean="0"/>
              <a:t> Insights on Fellowship</a:t>
            </a:r>
          </a:p>
          <a:p>
            <a:pPr marL="635000" lvl="1" indent="0">
              <a:buNone/>
            </a:pPr>
            <a:r>
              <a:rPr lang="en-US" dirty="0">
                <a:hlinkClick r:id="rId4"/>
              </a:rPr>
              <a:t>http://</a:t>
            </a:r>
            <a:r>
              <a:rPr lang="en-US" dirty="0" smtClean="0">
                <a:hlinkClick r:id="rId4"/>
              </a:rPr>
              <a:t>grfpessayinsights.missouri.edu/</a:t>
            </a:r>
            <a:endParaRPr lang="en-US" dirty="0"/>
          </a:p>
          <a:p>
            <a:r>
              <a:rPr lang="en-US" dirty="0" smtClean="0"/>
              <a:t> Self-Scoring Rubric for Essays</a:t>
            </a:r>
          </a:p>
          <a:p>
            <a:pPr marL="635000" lvl="1" indent="0">
              <a:buNone/>
            </a:pPr>
            <a:r>
              <a:rPr lang="en-US" dirty="0" smtClean="0">
                <a:hlinkClick r:id="rId5"/>
              </a:rPr>
              <a:t>https</a:t>
            </a:r>
            <a:r>
              <a:rPr lang="en-US" dirty="0">
                <a:hlinkClick r:id="rId5"/>
              </a:rPr>
              <a:t>://</a:t>
            </a:r>
            <a:r>
              <a:rPr lang="en-US" dirty="0" smtClean="0">
                <a:hlinkClick r:id="rId5"/>
              </a:rPr>
              <a:t>www.research.msstate.edu/rresources/pdf/NSF_fellowship_rubric.pdf</a:t>
            </a:r>
            <a:endParaRPr lang="en-US" dirty="0" smtClean="0"/>
          </a:p>
          <a:p>
            <a:pPr lvl="1"/>
            <a:endParaRPr lang="en-US" dirty="0" smtClean="0"/>
          </a:p>
          <a:p>
            <a:pPr lvl="1"/>
            <a:endParaRPr lang="en-US" dirty="0"/>
          </a:p>
          <a:p>
            <a:endParaRPr lang="en-US" dirty="0"/>
          </a:p>
        </p:txBody>
      </p:sp>
    </p:spTree>
    <p:extLst>
      <p:ext uri="{BB962C8B-B14F-4D97-AF65-F5344CB8AC3E}">
        <p14:creationId xmlns:p14="http://schemas.microsoft.com/office/powerpoint/2010/main" val="16524715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Shape 732"/>
          <p:cNvSpPr/>
          <p:nvPr/>
        </p:nvSpPr>
        <p:spPr>
          <a:xfrm>
            <a:off x="5638800" y="4267200"/>
            <a:ext cx="3124199" cy="838199"/>
          </a:xfrm>
          <a:prstGeom prst="roundRect">
            <a:avLst>
              <a:gd name="adj" fmla="val 4167"/>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3" name="Shape 733"/>
          <p:cNvSpPr/>
          <p:nvPr/>
        </p:nvSpPr>
        <p:spPr>
          <a:xfrm>
            <a:off x="304800" y="2590800"/>
            <a:ext cx="5029199" cy="2590800"/>
          </a:xfrm>
          <a:prstGeom prst="roundRect">
            <a:avLst>
              <a:gd name="adj" fmla="val 4167"/>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4" name="Shape 734"/>
          <p:cNvSpPr txBox="1">
            <a:spLocks noGrp="1"/>
          </p:cNvSpPr>
          <p:nvPr>
            <p:ph type="title"/>
          </p:nvPr>
        </p:nvSpPr>
        <p:spPr>
          <a:xfrm>
            <a:off x="542925" y="28575"/>
            <a:ext cx="8229600" cy="1143000"/>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a:solidFill>
                  <a:schemeClr val="lt1"/>
                </a:solidFill>
                <a:latin typeface="Tahoma"/>
                <a:ea typeface="Tahoma"/>
                <a:cs typeface="Tahoma"/>
                <a:sym typeface="Tahoma"/>
              </a:rPr>
              <a:t>Win by Believing in Yourself, Your Community, and Your Talents</a:t>
            </a:r>
          </a:p>
        </p:txBody>
      </p:sp>
      <p:sp>
        <p:nvSpPr>
          <p:cNvPr id="735" name="Shape 735"/>
          <p:cNvSpPr txBox="1">
            <a:spLocks noGrp="1"/>
          </p:cNvSpPr>
          <p:nvPr>
            <p:ph type="body" idx="1"/>
          </p:nvPr>
        </p:nvSpPr>
        <p:spPr>
          <a:xfrm>
            <a:off x="0" y="1676400"/>
            <a:ext cx="5562600" cy="914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Tahoma"/>
              <a:buNone/>
            </a:pPr>
            <a:endParaRPr sz="600" b="0" i="0" u="none" strike="noStrike" cap="none">
              <a:solidFill>
                <a:schemeClr val="dk1"/>
              </a:solidFill>
              <a:latin typeface="Tahoma"/>
              <a:ea typeface="Tahoma"/>
              <a:cs typeface="Tahoma"/>
              <a:sym typeface="Tahoma"/>
            </a:endParaRPr>
          </a:p>
          <a:p>
            <a:pPr marL="342900" marR="0" lvl="0" indent="-342900" algn="ctr" rtl="0">
              <a:spcBef>
                <a:spcPts val="560"/>
              </a:spcBef>
              <a:spcAft>
                <a:spcPts val="0"/>
              </a:spcAft>
              <a:buClr>
                <a:schemeClr val="accent2"/>
              </a:buClr>
              <a:buSzPct val="25000"/>
              <a:buFont typeface="Tahoma"/>
              <a:buNone/>
            </a:pPr>
            <a:r>
              <a:rPr lang="en-US" sz="2800" b="1" i="0" u="none" strike="noStrike" cap="none">
                <a:solidFill>
                  <a:schemeClr val="accent2"/>
                </a:solidFill>
                <a:latin typeface="Tahoma"/>
                <a:ea typeface="Tahoma"/>
                <a:cs typeface="Tahoma"/>
                <a:sym typeface="Tahoma"/>
              </a:rPr>
              <a:t>Avoid Self-Disqualification</a:t>
            </a:r>
          </a:p>
        </p:txBody>
      </p:sp>
      <p:pic>
        <p:nvPicPr>
          <p:cNvPr id="736" name="Shape 736"/>
          <p:cNvPicPr preferRelativeResize="0"/>
          <p:nvPr/>
        </p:nvPicPr>
        <p:blipFill rotWithShape="1">
          <a:blip r:embed="rId3">
            <a:alphaModFix/>
          </a:blip>
          <a:srcRect l="1919" r="4388"/>
          <a:stretch/>
        </p:blipFill>
        <p:spPr>
          <a:xfrm>
            <a:off x="5715000" y="2057400"/>
            <a:ext cx="2971799" cy="1993900"/>
          </a:xfrm>
          <a:prstGeom prst="rect">
            <a:avLst/>
          </a:prstGeom>
          <a:noFill/>
          <a:ln w="9525" cap="flat" cmpd="sng">
            <a:solidFill>
              <a:schemeClr val="dk1"/>
            </a:solidFill>
            <a:prstDash val="solid"/>
            <a:miter/>
            <a:headEnd type="none" w="med" len="med"/>
            <a:tailEnd type="none" w="med" len="med"/>
          </a:ln>
        </p:spPr>
      </p:pic>
      <p:sp>
        <p:nvSpPr>
          <p:cNvPr id="737" name="Shape 737"/>
          <p:cNvSpPr txBox="1"/>
          <p:nvPr/>
        </p:nvSpPr>
        <p:spPr>
          <a:xfrm>
            <a:off x="5715000" y="4343400"/>
            <a:ext cx="3124199" cy="6397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1">
                <a:solidFill>
                  <a:schemeClr val="dk1"/>
                </a:solidFill>
                <a:latin typeface="Tahoma"/>
                <a:ea typeface="Tahoma"/>
                <a:cs typeface="Tahoma"/>
                <a:sym typeface="Tahoma"/>
              </a:rPr>
              <a:t>NSF funds studies of emperor penguins who are rife with belief in themselves</a:t>
            </a:r>
          </a:p>
        </p:txBody>
      </p:sp>
      <p:sp>
        <p:nvSpPr>
          <p:cNvPr id="738" name="Shape 738"/>
          <p:cNvSpPr/>
          <p:nvPr/>
        </p:nvSpPr>
        <p:spPr>
          <a:xfrm>
            <a:off x="381000" y="2743200"/>
            <a:ext cx="4876799" cy="25145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2"/>
              </a:buClr>
              <a:buSzPct val="100000"/>
              <a:buFont typeface="Noto Sans Symbols"/>
              <a:buChar char="▪"/>
            </a:pPr>
            <a:r>
              <a:rPr lang="en-US" sz="2200">
                <a:solidFill>
                  <a:schemeClr val="accent2"/>
                </a:solidFill>
                <a:latin typeface="Tahoma"/>
                <a:ea typeface="Tahoma"/>
                <a:cs typeface="Tahoma"/>
                <a:sym typeface="Tahoma"/>
              </a:rPr>
              <a:t>All other applicants are “more qualified”</a:t>
            </a:r>
          </a:p>
          <a:p>
            <a:pPr marL="342900" marR="0" lvl="0" indent="-342900" algn="l" rtl="0">
              <a:lnSpc>
                <a:spcPct val="80000"/>
              </a:lnSpc>
              <a:spcBef>
                <a:spcPts val="440"/>
              </a:spcBef>
              <a:spcAft>
                <a:spcPts val="0"/>
              </a:spcAft>
              <a:buClr>
                <a:schemeClr val="accent2"/>
              </a:buClr>
              <a:buSzPct val="100000"/>
              <a:buFont typeface="Noto Sans Symbols"/>
              <a:buChar char="▪"/>
            </a:pPr>
            <a:r>
              <a:rPr lang="en-US" sz="2200">
                <a:solidFill>
                  <a:schemeClr val="accent2"/>
                </a:solidFill>
                <a:latin typeface="Tahoma"/>
                <a:ea typeface="Tahoma"/>
                <a:cs typeface="Tahoma"/>
                <a:sym typeface="Tahoma"/>
              </a:rPr>
              <a:t>Research, activities, or contributions are not impressive enough</a:t>
            </a:r>
          </a:p>
          <a:p>
            <a:pPr marL="342900" marR="0" lvl="0" indent="-342900" algn="l" rtl="0">
              <a:lnSpc>
                <a:spcPct val="80000"/>
              </a:lnSpc>
              <a:spcBef>
                <a:spcPts val="440"/>
              </a:spcBef>
              <a:spcAft>
                <a:spcPts val="0"/>
              </a:spcAft>
              <a:buClr>
                <a:schemeClr val="accent2"/>
              </a:buClr>
              <a:buSzPct val="100000"/>
              <a:buFont typeface="Noto Sans Symbols"/>
              <a:buChar char="▪"/>
            </a:pPr>
            <a:r>
              <a:rPr lang="en-US" sz="2200">
                <a:solidFill>
                  <a:schemeClr val="accent2"/>
                </a:solidFill>
                <a:latin typeface="Tahoma"/>
                <a:ea typeface="Tahoma"/>
                <a:cs typeface="Tahoma"/>
                <a:sym typeface="Tahoma"/>
              </a:rPr>
              <a:t>Not enough experience</a:t>
            </a:r>
          </a:p>
          <a:p>
            <a:pPr marL="342900" marR="0" lvl="0" indent="-342900" algn="l" rtl="0">
              <a:lnSpc>
                <a:spcPct val="80000"/>
              </a:lnSpc>
              <a:spcBef>
                <a:spcPts val="440"/>
              </a:spcBef>
              <a:spcAft>
                <a:spcPts val="0"/>
              </a:spcAft>
              <a:buClr>
                <a:schemeClr val="accent2"/>
              </a:buClr>
              <a:buSzPct val="100000"/>
              <a:buFont typeface="Noto Sans Symbols"/>
              <a:buChar char="▪"/>
            </a:pPr>
            <a:r>
              <a:rPr lang="en-US" sz="2200">
                <a:solidFill>
                  <a:schemeClr val="accent2"/>
                </a:solidFill>
                <a:latin typeface="Tahoma"/>
                <a:ea typeface="Tahoma"/>
                <a:cs typeface="Tahoma"/>
                <a:sym typeface="Tahoma"/>
              </a:rPr>
              <a:t>Not able to express things well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p:nvPr/>
        </p:nvSpPr>
        <p:spPr>
          <a:xfrm>
            <a:off x="152400" y="1676400"/>
            <a:ext cx="5333999" cy="4038599"/>
          </a:xfrm>
          <a:prstGeom prst="roundRect">
            <a:avLst>
              <a:gd name="adj" fmla="val 4167"/>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5" name="Shape 745"/>
          <p:cNvSpPr txBox="1">
            <a:spLocks noGrp="1"/>
          </p:cNvSpPr>
          <p:nvPr>
            <p:ph type="title"/>
          </p:nvPr>
        </p:nvSpPr>
        <p:spPr>
          <a:xfrm>
            <a:off x="381000" y="0"/>
            <a:ext cx="8229600" cy="1143000"/>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Tahoma"/>
                <a:ea typeface="Tahoma"/>
                <a:cs typeface="Tahoma"/>
                <a:sym typeface="Tahoma"/>
              </a:rPr>
              <a:t>Apply to Win</a:t>
            </a:r>
          </a:p>
        </p:txBody>
      </p:sp>
      <p:sp>
        <p:nvSpPr>
          <p:cNvPr id="746" name="Shape 746"/>
          <p:cNvSpPr txBox="1">
            <a:spLocks noGrp="1"/>
          </p:cNvSpPr>
          <p:nvPr>
            <p:ph type="body" idx="1"/>
          </p:nvPr>
        </p:nvSpPr>
        <p:spPr>
          <a:xfrm>
            <a:off x="228600" y="1752600"/>
            <a:ext cx="5333999" cy="38862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2"/>
              </a:buClr>
              <a:buSzPct val="25000"/>
              <a:buFont typeface="Tahoma"/>
              <a:buNone/>
            </a:pPr>
            <a:r>
              <a:rPr lang="en-US" sz="2400" b="0" i="0" u="none" strike="noStrike" cap="none">
                <a:solidFill>
                  <a:schemeClr val="accent2"/>
                </a:solidFill>
                <a:latin typeface="Tahoma"/>
                <a:ea typeface="Tahoma"/>
                <a:cs typeface="Tahoma"/>
                <a:sym typeface="Tahoma"/>
              </a:rPr>
              <a:t> Applying always produces a winning result! </a:t>
            </a:r>
          </a:p>
          <a:p>
            <a:pPr marL="342900" marR="0" lvl="0" indent="-342900" algn="l" rtl="0">
              <a:lnSpc>
                <a:spcPct val="90000"/>
              </a:lnSpc>
              <a:spcBef>
                <a:spcPts val="480"/>
              </a:spcBef>
              <a:spcAft>
                <a:spcPts val="0"/>
              </a:spcAft>
              <a:buClr>
                <a:schemeClr val="accent2"/>
              </a:buClr>
              <a:buSzPct val="25000"/>
              <a:buFont typeface="Tahoma"/>
              <a:buNone/>
            </a:pPr>
            <a:r>
              <a:rPr lang="en-US" sz="2400" b="0" i="0" u="none" strike="noStrike" cap="none">
                <a:solidFill>
                  <a:schemeClr val="accent2"/>
                </a:solidFill>
                <a:latin typeface="Tahoma"/>
                <a:ea typeface="Tahoma"/>
                <a:cs typeface="Tahoma"/>
                <a:sym typeface="Tahoma"/>
              </a:rPr>
              <a:t>Besides feedback on your ideas from experts, it is great preparation for:</a:t>
            </a:r>
          </a:p>
          <a:p>
            <a:pPr marL="742950" marR="0" lvl="1" indent="-285750" algn="l" rtl="0">
              <a:lnSpc>
                <a:spcPct val="90000"/>
              </a:lnSpc>
              <a:spcBef>
                <a:spcPts val="400"/>
              </a:spcBef>
              <a:spcAft>
                <a:spcPts val="0"/>
              </a:spcAft>
              <a:buClr>
                <a:schemeClr val="accent2"/>
              </a:buClr>
              <a:buSzPct val="100000"/>
              <a:buFont typeface="Tahoma"/>
              <a:buChar char="–"/>
            </a:pPr>
            <a:r>
              <a:rPr lang="en-US" sz="2000" b="0" i="0" u="none" strike="noStrike" cap="none">
                <a:solidFill>
                  <a:schemeClr val="accent2"/>
                </a:solidFill>
                <a:latin typeface="Tahoma"/>
                <a:ea typeface="Tahoma"/>
                <a:cs typeface="Tahoma"/>
                <a:sym typeface="Tahoma"/>
              </a:rPr>
              <a:t>Other award applications</a:t>
            </a:r>
          </a:p>
          <a:p>
            <a:pPr marL="742950" marR="0" lvl="1" indent="-285750" algn="l" rtl="0">
              <a:lnSpc>
                <a:spcPct val="90000"/>
              </a:lnSpc>
              <a:spcBef>
                <a:spcPts val="400"/>
              </a:spcBef>
              <a:spcAft>
                <a:spcPts val="0"/>
              </a:spcAft>
              <a:buClr>
                <a:schemeClr val="accent2"/>
              </a:buClr>
              <a:buSzPct val="100000"/>
              <a:buFont typeface="Tahoma"/>
              <a:buChar char="–"/>
            </a:pPr>
            <a:r>
              <a:rPr lang="en-US" sz="2000" b="0" i="0" u="none" strike="noStrike" cap="none">
                <a:solidFill>
                  <a:schemeClr val="accent2"/>
                </a:solidFill>
                <a:latin typeface="Tahoma"/>
                <a:ea typeface="Tahoma"/>
                <a:cs typeface="Tahoma"/>
                <a:sym typeface="Tahoma"/>
              </a:rPr>
              <a:t>Graduate school applications</a:t>
            </a:r>
          </a:p>
          <a:p>
            <a:pPr marL="742950" marR="0" lvl="1" indent="-285750" algn="l" rtl="0">
              <a:lnSpc>
                <a:spcPct val="90000"/>
              </a:lnSpc>
              <a:spcBef>
                <a:spcPts val="400"/>
              </a:spcBef>
              <a:spcAft>
                <a:spcPts val="0"/>
              </a:spcAft>
              <a:buClr>
                <a:schemeClr val="accent2"/>
              </a:buClr>
              <a:buSzPct val="100000"/>
              <a:buFont typeface="Tahoma"/>
              <a:buChar char="–"/>
            </a:pPr>
            <a:r>
              <a:rPr lang="en-US" sz="2000" b="0" i="0" u="none" strike="noStrike" cap="none">
                <a:solidFill>
                  <a:schemeClr val="accent2"/>
                </a:solidFill>
                <a:latin typeface="Tahoma"/>
                <a:ea typeface="Tahoma"/>
                <a:cs typeface="Tahoma"/>
                <a:sym typeface="Tahoma"/>
              </a:rPr>
              <a:t>Job applications</a:t>
            </a:r>
          </a:p>
          <a:p>
            <a:pPr marL="742950" marR="0" lvl="1" indent="-285750" algn="l" rtl="0">
              <a:lnSpc>
                <a:spcPct val="90000"/>
              </a:lnSpc>
              <a:spcBef>
                <a:spcPts val="400"/>
              </a:spcBef>
              <a:spcAft>
                <a:spcPts val="0"/>
              </a:spcAft>
              <a:buClr>
                <a:schemeClr val="accent2"/>
              </a:buClr>
              <a:buSzPct val="100000"/>
              <a:buFont typeface="Tahoma"/>
              <a:buChar char="–"/>
            </a:pPr>
            <a:r>
              <a:rPr lang="en-US" sz="2000" b="0" i="0" u="none" strike="noStrike" cap="none">
                <a:solidFill>
                  <a:schemeClr val="accent2"/>
                </a:solidFill>
                <a:latin typeface="Tahoma"/>
                <a:ea typeface="Tahoma"/>
                <a:cs typeface="Tahoma"/>
                <a:sym typeface="Tahoma"/>
              </a:rPr>
              <a:t>Writing publications</a:t>
            </a:r>
          </a:p>
          <a:p>
            <a:pPr marL="742950" marR="0" lvl="1" indent="-285750" algn="l" rtl="0">
              <a:lnSpc>
                <a:spcPct val="90000"/>
              </a:lnSpc>
              <a:spcBef>
                <a:spcPts val="400"/>
              </a:spcBef>
              <a:spcAft>
                <a:spcPts val="0"/>
              </a:spcAft>
              <a:buClr>
                <a:schemeClr val="accent2"/>
              </a:buClr>
              <a:buSzPct val="100000"/>
              <a:buFont typeface="Tahoma"/>
              <a:buChar char="–"/>
            </a:pPr>
            <a:r>
              <a:rPr lang="en-US" sz="2000" b="0" i="0" u="none" strike="noStrike" cap="none">
                <a:solidFill>
                  <a:schemeClr val="accent2"/>
                </a:solidFill>
                <a:latin typeface="Tahoma"/>
                <a:ea typeface="Tahoma"/>
                <a:cs typeface="Tahoma"/>
                <a:sym typeface="Tahoma"/>
              </a:rPr>
              <a:t>Professional connections</a:t>
            </a:r>
          </a:p>
          <a:p>
            <a:pPr marL="342900" marR="0" lvl="0" indent="-342900" algn="ctr" rtl="0">
              <a:lnSpc>
                <a:spcPct val="90000"/>
              </a:lnSpc>
              <a:spcBef>
                <a:spcPts val="400"/>
              </a:spcBef>
              <a:spcAft>
                <a:spcPts val="0"/>
              </a:spcAft>
              <a:buClr>
                <a:schemeClr val="accent2"/>
              </a:buClr>
              <a:buSzPct val="25000"/>
              <a:buFont typeface="Tahoma"/>
              <a:buNone/>
            </a:pPr>
            <a:r>
              <a:rPr lang="en-US" sz="2000" b="1" i="0" u="none" strike="noStrike" cap="none">
                <a:solidFill>
                  <a:schemeClr val="accent2"/>
                </a:solidFill>
                <a:latin typeface="Tahoma"/>
                <a:ea typeface="Tahoma"/>
                <a:cs typeface="Tahoma"/>
                <a:sym typeface="Tahoma"/>
              </a:rPr>
              <a:t>   </a:t>
            </a:r>
            <a:r>
              <a:rPr lang="en-US" sz="2000" b="1" i="0" u="sng" strike="noStrike" cap="none">
                <a:solidFill>
                  <a:schemeClr val="accent2"/>
                </a:solidFill>
                <a:latin typeface="Tahoma"/>
                <a:ea typeface="Tahoma"/>
                <a:cs typeface="Tahoma"/>
                <a:sym typeface="Tahoma"/>
              </a:rPr>
              <a:t>…and you just might win the fellowship too!</a:t>
            </a:r>
          </a:p>
          <a:p>
            <a:pPr marL="742950" marR="0" lvl="1" indent="-285750" algn="l" rtl="0">
              <a:lnSpc>
                <a:spcPct val="90000"/>
              </a:lnSpc>
              <a:spcBef>
                <a:spcPts val="400"/>
              </a:spcBef>
              <a:spcAft>
                <a:spcPts val="0"/>
              </a:spcAft>
              <a:buClr>
                <a:schemeClr val="dk1"/>
              </a:buClr>
              <a:buSzPct val="100000"/>
              <a:buFont typeface="Tahoma"/>
              <a:buNone/>
            </a:pPr>
            <a:endParaRPr sz="2000" b="0" i="0" u="none" strike="noStrike" cap="none">
              <a:solidFill>
                <a:srgbClr val="FFCC00"/>
              </a:solidFill>
              <a:latin typeface="Tahoma"/>
              <a:ea typeface="Tahoma"/>
              <a:cs typeface="Tahoma"/>
              <a:sym typeface="Tahoma"/>
            </a:endParaRPr>
          </a:p>
        </p:txBody>
      </p:sp>
      <p:pic>
        <p:nvPicPr>
          <p:cNvPr id="747" name="Shape 747"/>
          <p:cNvPicPr preferRelativeResize="0"/>
          <p:nvPr/>
        </p:nvPicPr>
        <p:blipFill rotWithShape="1">
          <a:blip r:embed="rId3">
            <a:alphaModFix/>
          </a:blip>
          <a:srcRect/>
          <a:stretch/>
        </p:blipFill>
        <p:spPr>
          <a:xfrm>
            <a:off x="5943600" y="1371600"/>
            <a:ext cx="2750807" cy="2382598"/>
          </a:xfrm>
          <a:prstGeom prst="rect">
            <a:avLst/>
          </a:prstGeom>
          <a:noFill/>
          <a:ln>
            <a:noFill/>
          </a:ln>
        </p:spPr>
      </p:pic>
      <p:sp>
        <p:nvSpPr>
          <p:cNvPr id="748" name="Shape 748"/>
          <p:cNvSpPr/>
          <p:nvPr/>
        </p:nvSpPr>
        <p:spPr>
          <a:xfrm>
            <a:off x="5943600" y="3886200"/>
            <a:ext cx="2743199" cy="2000547"/>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457200" marR="0" lvl="1" indent="0" algn="l" rtl="0">
              <a:spcBef>
                <a:spcPts val="0"/>
              </a:spcBef>
              <a:spcAft>
                <a:spcPts val="0"/>
              </a:spcAft>
              <a:buSzPct val="25000"/>
              <a:buNone/>
            </a:pPr>
            <a:r>
              <a:rPr lang="en-US" sz="2000" b="0" i="0" u="none" strike="noStrike" cap="none" dirty="0">
                <a:solidFill>
                  <a:schemeClr val="accent2"/>
                </a:solidFill>
                <a:latin typeface="Tahoma"/>
                <a:ea typeface="Tahoma"/>
                <a:cs typeface="Tahoma"/>
                <a:sym typeface="Tahoma"/>
              </a:rPr>
              <a:t>2,000 Awards</a:t>
            </a:r>
          </a:p>
          <a:p>
            <a:pPr marL="457200" marR="0" lvl="1" indent="0" algn="l" rtl="0">
              <a:spcBef>
                <a:spcPts val="0"/>
              </a:spcBef>
              <a:spcAft>
                <a:spcPts val="0"/>
              </a:spcAft>
              <a:buSzPct val="25000"/>
              <a:buNone/>
            </a:pPr>
            <a:r>
              <a:rPr lang="en-US" sz="2000" b="0" i="0" u="none" strike="noStrike" cap="none" dirty="0">
                <a:solidFill>
                  <a:schemeClr val="accent2"/>
                </a:solidFill>
                <a:latin typeface="Tahoma"/>
                <a:ea typeface="Tahoma"/>
                <a:cs typeface="Tahoma"/>
                <a:sym typeface="Tahoma"/>
              </a:rPr>
              <a:t>14,000 Applications reviewed</a:t>
            </a:r>
          </a:p>
          <a:p>
            <a:pPr marL="457200" marR="0" lvl="1" indent="0" algn="l" rtl="0">
              <a:spcBef>
                <a:spcPts val="0"/>
              </a:spcBef>
              <a:spcAft>
                <a:spcPts val="0"/>
              </a:spcAft>
              <a:buSzPct val="25000"/>
              <a:buNone/>
            </a:pPr>
            <a:r>
              <a:rPr lang="en-US" sz="2000" b="0" i="0" u="none" strike="noStrike" cap="none" dirty="0">
                <a:solidFill>
                  <a:schemeClr val="accent2"/>
                </a:solidFill>
                <a:latin typeface="Tahoma"/>
                <a:ea typeface="Tahoma"/>
                <a:cs typeface="Tahoma"/>
                <a:sym typeface="Tahoma"/>
              </a:rPr>
              <a:t>~ 17% Success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p:nvPr/>
        </p:nvSpPr>
        <p:spPr>
          <a:xfrm>
            <a:off x="381000" y="1371600"/>
            <a:ext cx="8458200" cy="4495800"/>
          </a:xfrm>
          <a:prstGeom prst="roundRect">
            <a:avLst>
              <a:gd name="adj" fmla="val 0"/>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 name="Shape 318"/>
          <p:cNvSpPr txBox="1"/>
          <p:nvPr/>
        </p:nvSpPr>
        <p:spPr>
          <a:xfrm>
            <a:off x="228600" y="228600"/>
            <a:ext cx="8686800" cy="781049"/>
          </a:xfrm>
          <a:prstGeom prst="rect">
            <a:avLst/>
          </a:prstGeom>
          <a:noFill/>
          <a:ln>
            <a:noFill/>
          </a:ln>
          <a:effectLst>
            <a:outerShdw blurRad="50799" dist="50800" dir="5400000" algn="ctr" rotWithShape="0">
              <a:schemeClr val="dk1"/>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800" b="0" i="0" u="none" strike="noStrike" cap="none">
                <a:solidFill>
                  <a:schemeClr val="lt1"/>
                </a:solidFill>
                <a:latin typeface="Tahoma"/>
                <a:ea typeface="Tahoma"/>
                <a:cs typeface="Tahoma"/>
                <a:sym typeface="Tahoma"/>
              </a:rPr>
              <a:t>Reflection</a:t>
            </a:r>
          </a:p>
        </p:txBody>
      </p:sp>
      <p:sp>
        <p:nvSpPr>
          <p:cNvPr id="319" name="Shape 319"/>
          <p:cNvSpPr txBox="1"/>
          <p:nvPr/>
        </p:nvSpPr>
        <p:spPr>
          <a:xfrm>
            <a:off x="381000" y="1371600"/>
            <a:ext cx="8534399" cy="48767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chemeClr val="accent2"/>
              </a:buClr>
              <a:buSzPct val="90000"/>
              <a:buFont typeface="Noto Sans Symbols"/>
              <a:buChar char="▪"/>
            </a:pPr>
            <a:r>
              <a:rPr lang="en-US" sz="2800" b="1">
                <a:solidFill>
                  <a:schemeClr val="accent2"/>
                </a:solidFill>
                <a:latin typeface="Tahoma"/>
                <a:ea typeface="Tahoma"/>
                <a:cs typeface="Tahoma"/>
                <a:sym typeface="Tahoma"/>
              </a:rPr>
              <a:t>What</a:t>
            </a:r>
            <a:r>
              <a:rPr lang="en-US" sz="2800">
                <a:solidFill>
                  <a:schemeClr val="accent2"/>
                </a:solidFill>
                <a:latin typeface="Tahoma"/>
                <a:ea typeface="Tahoma"/>
                <a:cs typeface="Tahoma"/>
                <a:sym typeface="Tahoma"/>
              </a:rPr>
              <a:t> is graduate funding and </a:t>
            </a:r>
            <a:r>
              <a:rPr lang="en-US" sz="2800" b="1">
                <a:solidFill>
                  <a:schemeClr val="accent2"/>
                </a:solidFill>
                <a:latin typeface="Tahoma"/>
                <a:ea typeface="Tahoma"/>
                <a:cs typeface="Tahoma"/>
                <a:sym typeface="Tahoma"/>
              </a:rPr>
              <a:t>Why</a:t>
            </a:r>
            <a:r>
              <a:rPr lang="en-US" sz="2800">
                <a:solidFill>
                  <a:schemeClr val="accent2"/>
                </a:solidFill>
                <a:latin typeface="Tahoma"/>
                <a:ea typeface="Tahoma"/>
                <a:cs typeface="Tahoma"/>
                <a:sym typeface="Tahoma"/>
              </a:rPr>
              <a:t> is it important to try to fund your graduate education?</a:t>
            </a:r>
          </a:p>
          <a:p>
            <a:pPr marL="0" marR="0" lvl="0" indent="0" algn="l" rtl="0">
              <a:lnSpc>
                <a:spcPct val="100000"/>
              </a:lnSpc>
              <a:spcBef>
                <a:spcPts val="560"/>
              </a:spcBef>
              <a:spcAft>
                <a:spcPts val="0"/>
              </a:spcAft>
              <a:buNone/>
            </a:pPr>
            <a:endParaRPr sz="2800" b="0" i="0" u="none" strike="noStrike" cap="none">
              <a:solidFill>
                <a:schemeClr val="accent2"/>
              </a:solidFill>
              <a:latin typeface="Tahoma"/>
              <a:ea typeface="Tahoma"/>
              <a:cs typeface="Tahoma"/>
              <a:sym typeface="Tahoma"/>
            </a:endParaRPr>
          </a:p>
          <a:p>
            <a:pPr marL="273050" marR="0" lvl="0" indent="-273050" algn="l" rtl="0">
              <a:lnSpc>
                <a:spcPct val="100000"/>
              </a:lnSpc>
              <a:spcBef>
                <a:spcPts val="560"/>
              </a:spcBef>
              <a:spcAft>
                <a:spcPts val="0"/>
              </a:spcAft>
              <a:buClr>
                <a:schemeClr val="accent2"/>
              </a:buClr>
              <a:buFont typeface="Noto Sans Symbols"/>
              <a:buNone/>
            </a:pPr>
            <a:endParaRPr sz="2800">
              <a:solidFill>
                <a:schemeClr val="accent2"/>
              </a:solidFill>
              <a:latin typeface="Tahoma"/>
              <a:ea typeface="Tahoma"/>
              <a:cs typeface="Tahoma"/>
              <a:sym typeface="Tahoma"/>
            </a:endParaRPr>
          </a:p>
        </p:txBody>
      </p:sp>
      <p:pic>
        <p:nvPicPr>
          <p:cNvPr id="320" name="Shape 320"/>
          <p:cNvPicPr preferRelativeResize="0"/>
          <p:nvPr/>
        </p:nvPicPr>
        <p:blipFill rotWithShape="1">
          <a:blip r:embed="rId3">
            <a:alphaModFix/>
          </a:blip>
          <a:srcRect/>
          <a:stretch/>
        </p:blipFill>
        <p:spPr>
          <a:xfrm>
            <a:off x="3200400" y="2449432"/>
            <a:ext cx="2166383" cy="3494168"/>
          </a:xfrm>
          <a:prstGeom prst="rect">
            <a:avLst/>
          </a:prstGeom>
          <a:noFill/>
          <a:ln>
            <a:noFill/>
          </a:ln>
        </p:spPr>
      </p:pic>
      <p:cxnSp>
        <p:nvCxnSpPr>
          <p:cNvPr id="6" name="Straight Connector 5"/>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 y="3106783"/>
            <a:ext cx="8754291" cy="1143000"/>
          </a:xfrm>
        </p:spPr>
        <p:txBody>
          <a:bodyPr/>
          <a:lstStyle/>
          <a:p>
            <a:r>
              <a:rPr lang="en-US" dirty="0" smtClean="0"/>
              <a:t>http://ccom.uprrp.edu/~pordonez/NSFworkshop</a:t>
            </a:r>
            <a:endParaRPr lang="en-US" dirty="0"/>
          </a:p>
        </p:txBody>
      </p:sp>
    </p:spTree>
    <p:extLst>
      <p:ext uri="{BB962C8B-B14F-4D97-AF65-F5344CB8AC3E}">
        <p14:creationId xmlns:p14="http://schemas.microsoft.com/office/powerpoint/2010/main" val="31727958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p:nvPr/>
        </p:nvSpPr>
        <p:spPr>
          <a:xfrm>
            <a:off x="1219200" y="1524000"/>
            <a:ext cx="6553200" cy="4216539"/>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65125" marR="0" lvl="0" indent="-263525" algn="l" rtl="0">
              <a:spcBef>
                <a:spcPts val="0"/>
              </a:spcBef>
              <a:spcAft>
                <a:spcPts val="0"/>
              </a:spcAft>
              <a:buClr>
                <a:schemeClr val="accent2"/>
              </a:buClr>
              <a:buSzPct val="25000"/>
              <a:buFont typeface="Noto Sans Symbols"/>
              <a:buNone/>
            </a:pPr>
            <a:r>
              <a:rPr lang="en-US" sz="2800" b="1">
                <a:solidFill>
                  <a:schemeClr val="accent2"/>
                </a:solidFill>
                <a:latin typeface="Tahoma"/>
                <a:ea typeface="Tahoma"/>
                <a:cs typeface="Tahoma"/>
                <a:sym typeface="Tahoma"/>
              </a:rPr>
              <a:t>NSF FastLane</a:t>
            </a:r>
          </a:p>
          <a:p>
            <a:pPr marL="365125" marR="0" lvl="0" indent="-263525" algn="l" rtl="0">
              <a:spcBef>
                <a:spcPts val="0"/>
              </a:spcBef>
              <a:spcAft>
                <a:spcPts val="0"/>
              </a:spcAft>
              <a:buClr>
                <a:schemeClr val="dk1"/>
              </a:buClr>
              <a:buFont typeface="Noto Sans Symbols"/>
              <a:buNone/>
            </a:pPr>
            <a:endParaRPr sz="1000" b="1">
              <a:solidFill>
                <a:schemeClr val="accent2"/>
              </a:solidFill>
              <a:latin typeface="Tahoma"/>
              <a:ea typeface="Tahoma"/>
              <a:cs typeface="Tahoma"/>
              <a:sym typeface="Tahoma"/>
            </a:endParaRPr>
          </a:p>
          <a:p>
            <a:pPr marL="365125" marR="0" lvl="0" indent="-263525" algn="l" rtl="0">
              <a:lnSpc>
                <a:spcPct val="150000"/>
              </a:lnSpc>
              <a:spcBef>
                <a:spcPts val="0"/>
              </a:spcBef>
              <a:spcAft>
                <a:spcPts val="0"/>
              </a:spcAft>
              <a:buClr>
                <a:schemeClr val="accent2"/>
              </a:buClr>
              <a:buSzPct val="100000"/>
              <a:buFont typeface="Arial"/>
              <a:buChar char="•"/>
            </a:pPr>
            <a:r>
              <a:rPr lang="en-US" sz="2000">
                <a:solidFill>
                  <a:schemeClr val="accent2"/>
                </a:solidFill>
                <a:latin typeface="Tahoma"/>
                <a:ea typeface="Tahoma"/>
                <a:cs typeface="Tahoma"/>
                <a:sym typeface="Tahoma"/>
              </a:rPr>
              <a:t>Personal, Relevant Background and Future Goals Statement (3 pages)</a:t>
            </a:r>
          </a:p>
          <a:p>
            <a:pPr marL="365125" marR="0" lvl="0" indent="-263525" algn="l" rtl="0">
              <a:lnSpc>
                <a:spcPct val="150000"/>
              </a:lnSpc>
              <a:spcBef>
                <a:spcPts val="0"/>
              </a:spcBef>
              <a:spcAft>
                <a:spcPts val="0"/>
              </a:spcAft>
              <a:buClr>
                <a:schemeClr val="accent2"/>
              </a:buClr>
              <a:buSzPct val="100000"/>
              <a:buFont typeface="Arial"/>
              <a:buChar char="•"/>
            </a:pPr>
            <a:r>
              <a:rPr lang="en-US" sz="2000">
                <a:solidFill>
                  <a:schemeClr val="accent2"/>
                </a:solidFill>
                <a:latin typeface="Tahoma"/>
                <a:ea typeface="Tahoma"/>
                <a:cs typeface="Tahoma"/>
                <a:sym typeface="Tahoma"/>
              </a:rPr>
              <a:t>Graduate Research Statement (2 pages)</a:t>
            </a:r>
          </a:p>
          <a:p>
            <a:pPr marL="365125" marR="0" lvl="0" indent="-263525" algn="l" rtl="0">
              <a:lnSpc>
                <a:spcPct val="150000"/>
              </a:lnSpc>
              <a:spcBef>
                <a:spcPts val="0"/>
              </a:spcBef>
              <a:spcAft>
                <a:spcPts val="0"/>
              </a:spcAft>
              <a:buClr>
                <a:schemeClr val="accent2"/>
              </a:buClr>
              <a:buSzPct val="100000"/>
              <a:buFont typeface="Arial"/>
              <a:buChar char="•"/>
            </a:pPr>
            <a:r>
              <a:rPr lang="en-US" sz="2000">
                <a:solidFill>
                  <a:schemeClr val="accent2"/>
                </a:solidFill>
                <a:latin typeface="Tahoma"/>
                <a:ea typeface="Tahoma"/>
                <a:cs typeface="Tahoma"/>
                <a:sym typeface="Tahoma"/>
              </a:rPr>
              <a:t>Transcripts, uploaded into FastLane</a:t>
            </a:r>
          </a:p>
          <a:p>
            <a:pPr marL="365125" marR="0" lvl="0" indent="-263525" algn="l" rtl="0">
              <a:lnSpc>
                <a:spcPct val="150000"/>
              </a:lnSpc>
              <a:spcBef>
                <a:spcPts val="0"/>
              </a:spcBef>
              <a:spcAft>
                <a:spcPts val="0"/>
              </a:spcAft>
              <a:buClr>
                <a:schemeClr val="accent2"/>
              </a:buClr>
              <a:buSzPct val="100000"/>
              <a:buFont typeface="Arial"/>
              <a:buChar char="•"/>
            </a:pPr>
            <a:r>
              <a:rPr lang="en-US" sz="2000" b="1">
                <a:solidFill>
                  <a:schemeClr val="accent2"/>
                </a:solidFill>
                <a:latin typeface="Tahoma"/>
                <a:ea typeface="Tahoma"/>
                <a:cs typeface="Tahoma"/>
                <a:sym typeface="Tahoma"/>
              </a:rPr>
              <a:t>Three</a:t>
            </a:r>
            <a:r>
              <a:rPr lang="en-US" sz="2000">
                <a:solidFill>
                  <a:schemeClr val="accent2"/>
                </a:solidFill>
                <a:latin typeface="Tahoma"/>
                <a:ea typeface="Tahoma"/>
                <a:cs typeface="Tahoma"/>
                <a:sym typeface="Tahoma"/>
              </a:rPr>
              <a:t> letters of reference required</a:t>
            </a:r>
          </a:p>
          <a:p>
            <a:pPr marL="0" marR="0" lvl="0" indent="0" algn="l" rtl="0">
              <a:spcBef>
                <a:spcPts val="0"/>
              </a:spcBef>
              <a:spcAft>
                <a:spcPts val="0"/>
              </a:spcAft>
              <a:buClr>
                <a:schemeClr val="dk1"/>
              </a:buClr>
              <a:buFont typeface="Arial"/>
              <a:buNone/>
            </a:pPr>
            <a:endParaRPr sz="2000">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Arial"/>
              <a:buChar char="•"/>
            </a:pPr>
            <a:r>
              <a:rPr lang="en-US" sz="2000">
                <a:solidFill>
                  <a:schemeClr val="accent2"/>
                </a:solidFill>
                <a:latin typeface="Tahoma"/>
                <a:ea typeface="Tahoma"/>
                <a:cs typeface="Tahoma"/>
                <a:sym typeface="Tahoma"/>
              </a:rPr>
              <a:t>Additional information required for some candidates  See Solicitation for eligibility requirements (available on www.nsfgrfp.org)</a:t>
            </a:r>
          </a:p>
        </p:txBody>
      </p:sp>
      <p:sp>
        <p:nvSpPr>
          <p:cNvPr id="619" name="Shape 619"/>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Complete Application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p:nvPr/>
        </p:nvSpPr>
        <p:spPr>
          <a:xfrm>
            <a:off x="-152400" y="2514600"/>
            <a:ext cx="6629400" cy="2590800"/>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chemeClr val="dk1"/>
              </a:buClr>
              <a:buFont typeface="Noto Sans Symbols"/>
              <a:buNone/>
            </a:pPr>
            <a:endParaRPr sz="1700" b="0" i="0" u="none" strike="noStrike" cap="none">
              <a:solidFill>
                <a:schemeClr val="accent2"/>
              </a:solidFill>
              <a:latin typeface="Tahoma"/>
              <a:ea typeface="Tahoma"/>
              <a:cs typeface="Tahoma"/>
              <a:sym typeface="Tahoma"/>
            </a:endParaRPr>
          </a:p>
        </p:txBody>
      </p:sp>
      <p:sp>
        <p:nvSpPr>
          <p:cNvPr id="653" name="Shape 653"/>
          <p:cNvSpPr/>
          <p:nvPr/>
        </p:nvSpPr>
        <p:spPr>
          <a:xfrm>
            <a:off x="609600" y="1295400"/>
            <a:ext cx="8077199" cy="4708980"/>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42900" marR="0" lvl="1" indent="-342900" algn="l" rtl="0">
              <a:spcBef>
                <a:spcPts val="0"/>
              </a:spcBef>
              <a:spcAft>
                <a:spcPts val="0"/>
              </a:spcAft>
              <a:buClr>
                <a:schemeClr val="accent2"/>
              </a:buClr>
              <a:buSzPct val="100000"/>
              <a:buFont typeface="Arial"/>
              <a:buChar char="•"/>
            </a:pPr>
            <a:r>
              <a:rPr lang="en-US" sz="2000" b="1" i="0" u="none" strike="noStrike" cap="none">
                <a:solidFill>
                  <a:schemeClr val="accent2"/>
                </a:solidFill>
                <a:latin typeface="Tahoma"/>
                <a:ea typeface="Tahoma"/>
                <a:cs typeface="Tahoma"/>
                <a:sym typeface="Tahoma"/>
              </a:rPr>
              <a:t>How do you envision graduate school preparing you for a career that allows you to contribute to expanding scientific understanding as well as broadly benefit society?  </a:t>
            </a:r>
            <a:r>
              <a:rPr lang="en-US" sz="2000" b="0" i="0" u="none" strike="noStrike" cap="none">
                <a:solidFill>
                  <a:schemeClr val="accent2"/>
                </a:solidFill>
                <a:latin typeface="Tahoma"/>
                <a:ea typeface="Tahoma"/>
                <a:cs typeface="Tahoma"/>
                <a:sym typeface="Tahoma"/>
              </a:rPr>
              <a:t>Describe your personal, educational and/or professional experiences that motivate your decision to pursue advanced study in science, technology, engineering or mathematics (STEM).  Include specific examples of any research and/or professional activities in which you have participated.  Present a concise description of the activities, highlight the results and discuss how these activities have prepared you to seek a graduate degree.  Specify your role in the activity including the extent to which you worked independently and/or as part of a team.  Describe the contributions of your activity to advancing knowledge in STEM fields as well as the potential for broader societal impacts (See Solicitation, Section VI, for more information about BI)</a:t>
            </a:r>
          </a:p>
        </p:txBody>
      </p:sp>
      <p:sp>
        <p:nvSpPr>
          <p:cNvPr id="654" name="Shape 654"/>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Personal, Relevant Background and Future Goals Statement (3 pages)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Essay Critique</a:t>
            </a:r>
          </a:p>
        </p:txBody>
      </p:sp>
      <p:sp>
        <p:nvSpPr>
          <p:cNvPr id="3" name="Text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Before</a:t>
            </a:r>
          </a:p>
        </p:txBody>
      </p:sp>
      <p:sp>
        <p:nvSpPr>
          <p:cNvPr id="4" name="Text Placeholder 3"/>
          <p:cNvSpPr>
            <a:spLocks noGrp="1"/>
          </p:cNvSpPr>
          <p:nvPr>
            <p:ph type="body"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After</a:t>
            </a:r>
          </a:p>
        </p:txBody>
      </p:sp>
      <p:cxnSp>
        <p:nvCxnSpPr>
          <p:cNvPr id="5" name="Straight Connector 4"/>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188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p:nvPr/>
        </p:nvSpPr>
        <p:spPr>
          <a:xfrm>
            <a:off x="-152400" y="2514600"/>
            <a:ext cx="6629400" cy="2590800"/>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chemeClr val="dk1"/>
              </a:buClr>
              <a:buFont typeface="Noto Sans Symbols"/>
              <a:buNone/>
            </a:pPr>
            <a:endParaRPr sz="1700" b="0" i="0" u="none" strike="noStrike" cap="none">
              <a:solidFill>
                <a:schemeClr val="accent2"/>
              </a:solidFill>
              <a:latin typeface="Tahoma"/>
              <a:ea typeface="Tahoma"/>
              <a:cs typeface="Tahoma"/>
              <a:sym typeface="Tahoma"/>
            </a:endParaRPr>
          </a:p>
        </p:txBody>
      </p:sp>
      <p:sp>
        <p:nvSpPr>
          <p:cNvPr id="661" name="Shape 661"/>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Tips to an Award-winning NSF GRFP Personal Statement</a:t>
            </a:r>
          </a:p>
        </p:txBody>
      </p:sp>
      <p:sp>
        <p:nvSpPr>
          <p:cNvPr id="662" name="Shape 662"/>
          <p:cNvSpPr/>
          <p:nvPr/>
        </p:nvSpPr>
        <p:spPr>
          <a:xfrm>
            <a:off x="0" y="1295400"/>
            <a:ext cx="9144000" cy="6426374"/>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42900" marR="0" lvl="1" indent="-342900" algn="l" rtl="0">
              <a:spcBef>
                <a:spcPts val="0"/>
              </a:spcBef>
              <a:spcAft>
                <a:spcPts val="0"/>
              </a:spcAft>
              <a:buClr>
                <a:schemeClr val="accent2"/>
              </a:buClr>
              <a:buSzPct val="100000"/>
              <a:buFont typeface="Arial"/>
              <a:buChar char="•"/>
            </a:pPr>
            <a:r>
              <a:rPr lang="en-US" sz="2200" b="0" i="0" u="none" strike="noStrike" cap="none" dirty="0">
                <a:solidFill>
                  <a:schemeClr val="accent2"/>
                </a:solidFill>
                <a:latin typeface="Tahoma"/>
                <a:ea typeface="Tahoma"/>
                <a:cs typeface="Tahoma"/>
                <a:sym typeface="Tahoma"/>
              </a:rPr>
              <a:t>Make it personal, make it </a:t>
            </a:r>
            <a:r>
              <a:rPr lang="en-US" sz="2200" b="0" i="0" u="none" strike="noStrike" cap="none" dirty="0" smtClean="0">
                <a:solidFill>
                  <a:schemeClr val="accent2"/>
                </a:solidFill>
                <a:latin typeface="Tahoma"/>
                <a:ea typeface="Tahoma"/>
                <a:cs typeface="Tahoma"/>
                <a:sym typeface="Tahoma"/>
              </a:rPr>
              <a:t>yours!  </a:t>
            </a:r>
            <a:r>
              <a:rPr lang="en-US" sz="2200" dirty="0" smtClean="0">
                <a:solidFill>
                  <a:schemeClr val="accent2"/>
                </a:solidFill>
                <a:latin typeface="Tahoma"/>
                <a:ea typeface="Tahoma"/>
                <a:cs typeface="Tahoma"/>
                <a:sym typeface="Tahoma"/>
              </a:rPr>
              <a:t>You have a </a:t>
            </a:r>
            <a:r>
              <a:rPr lang="en-US" sz="2200" smtClean="0">
                <a:solidFill>
                  <a:schemeClr val="accent2"/>
                </a:solidFill>
                <a:latin typeface="Tahoma"/>
                <a:ea typeface="Tahoma"/>
                <a:cs typeface="Tahoma"/>
                <a:sym typeface="Tahoma"/>
              </a:rPr>
              <a:t>UNIQUE perspective!</a:t>
            </a:r>
            <a:endParaRPr lang="en-US" sz="2200" b="0" i="0" u="none" strike="noStrike" cap="none" dirty="0" smtClean="0">
              <a:solidFill>
                <a:schemeClr val="accent2"/>
              </a:solidFill>
              <a:latin typeface="Tahoma"/>
              <a:ea typeface="Tahoma"/>
              <a:cs typeface="Tahoma"/>
              <a:sym typeface="Tahoma"/>
            </a:endParaRPr>
          </a:p>
          <a:p>
            <a:pPr marL="342900" marR="0" lvl="1" indent="-342900" algn="l" rtl="0">
              <a:spcBef>
                <a:spcPts val="0"/>
              </a:spcBef>
              <a:spcAft>
                <a:spcPts val="0"/>
              </a:spcAft>
              <a:buClr>
                <a:schemeClr val="accent2"/>
              </a:buClr>
              <a:buSzPct val="100000"/>
              <a:buFont typeface="Arial"/>
              <a:buChar char="•"/>
            </a:pPr>
            <a:r>
              <a:rPr lang="en-US" sz="2200" dirty="0">
                <a:solidFill>
                  <a:schemeClr val="accent2"/>
                </a:solidFill>
                <a:latin typeface="Tahoma"/>
                <a:ea typeface="Tahoma"/>
                <a:cs typeface="Tahoma"/>
                <a:sym typeface="Tahoma"/>
              </a:rPr>
              <a:t>S</a:t>
            </a:r>
            <a:r>
              <a:rPr lang="en-US" sz="2200" b="0" i="0" u="none" strike="noStrike" cap="none" dirty="0" smtClean="0">
                <a:solidFill>
                  <a:schemeClr val="accent2"/>
                </a:solidFill>
                <a:latin typeface="Tahoma"/>
                <a:ea typeface="Tahoma"/>
                <a:cs typeface="Tahoma"/>
                <a:sym typeface="Tahoma"/>
              </a:rPr>
              <a:t>cientific, not flowery.</a:t>
            </a:r>
            <a:endParaRPr lang="en-US" sz="2200" b="0" i="0" u="none" strike="noStrike" cap="none" dirty="0">
              <a:solidFill>
                <a:schemeClr val="accent2"/>
              </a:solidFill>
              <a:latin typeface="Tahoma"/>
              <a:ea typeface="Tahoma"/>
              <a:cs typeface="Tahoma"/>
              <a:sym typeface="Tahoma"/>
            </a:endParaRPr>
          </a:p>
          <a:p>
            <a:pPr marL="342900" marR="0" lvl="1" indent="-342900" algn="l" rtl="0">
              <a:spcBef>
                <a:spcPts val="440"/>
              </a:spcBef>
              <a:spcAft>
                <a:spcPts val="0"/>
              </a:spcAft>
              <a:buClr>
                <a:schemeClr val="accent2"/>
              </a:buClr>
              <a:buSzPct val="100000"/>
              <a:buFont typeface="Arial"/>
              <a:buChar char="•"/>
            </a:pPr>
            <a:r>
              <a:rPr lang="en-US" sz="2200" b="0" i="0" u="none" strike="noStrike" cap="none" dirty="0">
                <a:solidFill>
                  <a:schemeClr val="accent2"/>
                </a:solidFill>
                <a:latin typeface="Tahoma"/>
                <a:ea typeface="Tahoma"/>
                <a:cs typeface="Tahoma"/>
                <a:sym typeface="Tahoma"/>
              </a:rPr>
              <a:t>Show your </a:t>
            </a:r>
            <a:r>
              <a:rPr lang="en-US" sz="2200" b="0" i="0" u="none" strike="noStrike" cap="none" dirty="0" smtClean="0">
                <a:solidFill>
                  <a:schemeClr val="accent2"/>
                </a:solidFill>
                <a:latin typeface="Tahoma"/>
                <a:ea typeface="Tahoma"/>
                <a:cs typeface="Tahoma"/>
                <a:sym typeface="Tahoma"/>
              </a:rPr>
              <a:t>passion.  SHOW IT, DON’T TELL IT!</a:t>
            </a:r>
            <a:endParaRPr lang="en-US" sz="2200" b="0" i="0" u="none" strike="noStrike" cap="none" dirty="0">
              <a:solidFill>
                <a:schemeClr val="accent2"/>
              </a:solidFill>
              <a:latin typeface="Tahoma"/>
              <a:ea typeface="Tahoma"/>
              <a:cs typeface="Tahoma"/>
              <a:sym typeface="Tahoma"/>
            </a:endParaRPr>
          </a:p>
          <a:p>
            <a:pPr marL="342900" marR="0" lvl="1" indent="-342900" algn="l" rtl="0">
              <a:spcBef>
                <a:spcPts val="440"/>
              </a:spcBef>
              <a:spcAft>
                <a:spcPts val="0"/>
              </a:spcAft>
              <a:buClr>
                <a:schemeClr val="accent2"/>
              </a:buClr>
              <a:buSzPct val="100000"/>
              <a:buFont typeface="Arial"/>
              <a:buChar char="•"/>
            </a:pPr>
            <a:r>
              <a:rPr lang="en-US" sz="2200" b="0" i="0" u="none" strike="noStrike" cap="none" dirty="0">
                <a:solidFill>
                  <a:schemeClr val="accent2"/>
                </a:solidFill>
                <a:latin typeface="Tahoma"/>
                <a:ea typeface="Tahoma"/>
                <a:cs typeface="Tahoma"/>
                <a:sym typeface="Tahoma"/>
              </a:rPr>
              <a:t>Describe your most important research experiences and connect them to your personal experiences. -&gt; </a:t>
            </a:r>
            <a:r>
              <a:rPr lang="en-US" sz="2200" b="0" i="0" u="none" strike="noStrike" cap="none" dirty="0">
                <a:solidFill>
                  <a:srgbClr val="FFCC00"/>
                </a:solidFill>
                <a:latin typeface="Tahoma"/>
                <a:ea typeface="Tahoma"/>
                <a:cs typeface="Tahoma"/>
                <a:sym typeface="Tahoma"/>
              </a:rPr>
              <a:t>INTELLECTUAL MERIT</a:t>
            </a:r>
          </a:p>
          <a:p>
            <a:pPr marL="342900" marR="0" lvl="1" indent="-342900" algn="l" rtl="0">
              <a:spcBef>
                <a:spcPts val="440"/>
              </a:spcBef>
              <a:spcAft>
                <a:spcPts val="0"/>
              </a:spcAft>
              <a:buClr>
                <a:schemeClr val="accent2"/>
              </a:buClr>
              <a:buSzPct val="100000"/>
              <a:buFont typeface="Arial"/>
              <a:buChar char="•"/>
            </a:pPr>
            <a:r>
              <a:rPr lang="en-US" sz="2200" b="0" i="0" u="none" strike="noStrike" cap="none" dirty="0">
                <a:solidFill>
                  <a:schemeClr val="accent2"/>
                </a:solidFill>
                <a:latin typeface="Tahoma"/>
                <a:ea typeface="Tahoma"/>
                <a:cs typeface="Tahoma"/>
                <a:sym typeface="Tahoma"/>
              </a:rPr>
              <a:t>Specify throughout your essay:</a:t>
            </a:r>
          </a:p>
          <a:p>
            <a:pPr marL="800100" marR="0" lvl="2" indent="-342900" algn="l" rtl="0">
              <a:spcBef>
                <a:spcPts val="440"/>
              </a:spcBef>
              <a:spcAft>
                <a:spcPts val="0"/>
              </a:spcAft>
              <a:buClr>
                <a:srgbClr val="FF0000"/>
              </a:buClr>
              <a:buSzPct val="100000"/>
              <a:buFont typeface="Arial"/>
              <a:buChar char="•"/>
            </a:pPr>
            <a:r>
              <a:rPr lang="en-US" sz="2200" b="0" i="0" u="none" strike="noStrike" cap="none" dirty="0">
                <a:solidFill>
                  <a:srgbClr val="FF0000"/>
                </a:solidFill>
                <a:latin typeface="Tahoma"/>
                <a:ea typeface="Tahoma"/>
                <a:cs typeface="Tahoma"/>
                <a:sym typeface="Tahoma"/>
              </a:rPr>
              <a:t>WHY</a:t>
            </a:r>
            <a:r>
              <a:rPr lang="en-US" sz="2200" b="0" i="0" u="none" strike="noStrike" cap="none" dirty="0">
                <a:solidFill>
                  <a:schemeClr val="accent2"/>
                </a:solidFill>
                <a:latin typeface="Tahoma"/>
                <a:ea typeface="Tahoma"/>
                <a:cs typeface="Tahoma"/>
                <a:sym typeface="Tahoma"/>
              </a:rPr>
              <a:t> do you want to go to grad school?</a:t>
            </a:r>
          </a:p>
          <a:p>
            <a:pPr marL="800100" marR="0" lvl="2" indent="-342900" algn="l" rtl="0">
              <a:spcBef>
                <a:spcPts val="440"/>
              </a:spcBef>
              <a:spcAft>
                <a:spcPts val="0"/>
              </a:spcAft>
              <a:buClr>
                <a:srgbClr val="FF0000"/>
              </a:buClr>
              <a:buSzPct val="100000"/>
              <a:buFont typeface="Arial"/>
              <a:buChar char="•"/>
            </a:pPr>
            <a:r>
              <a:rPr lang="en-US" sz="2200" b="0" i="0" u="none" strike="noStrike" cap="none" dirty="0">
                <a:solidFill>
                  <a:srgbClr val="FF0000"/>
                </a:solidFill>
                <a:latin typeface="Tahoma"/>
                <a:ea typeface="Tahoma"/>
                <a:cs typeface="Tahoma"/>
                <a:sym typeface="Tahoma"/>
              </a:rPr>
              <a:t>WHAT</a:t>
            </a:r>
            <a:r>
              <a:rPr lang="en-US" sz="2200" b="0" i="0" u="none" strike="noStrike" cap="none" dirty="0">
                <a:solidFill>
                  <a:schemeClr val="accent2"/>
                </a:solidFill>
                <a:latin typeface="Tahoma"/>
                <a:ea typeface="Tahoma"/>
                <a:cs typeface="Tahoma"/>
                <a:sym typeface="Tahoma"/>
              </a:rPr>
              <a:t> are your future goals after grad school?</a:t>
            </a:r>
          </a:p>
          <a:p>
            <a:pPr marL="800100" marR="0" lvl="2" indent="-342900" algn="l" rtl="0">
              <a:spcBef>
                <a:spcPts val="440"/>
              </a:spcBef>
              <a:spcAft>
                <a:spcPts val="0"/>
              </a:spcAft>
              <a:buClr>
                <a:srgbClr val="FF0000"/>
              </a:buClr>
              <a:buSzPct val="100000"/>
              <a:buFont typeface="Arial"/>
              <a:buChar char="•"/>
            </a:pPr>
            <a:r>
              <a:rPr lang="en-US" sz="2200" b="0" i="0" u="none" strike="noStrike" cap="none" dirty="0">
                <a:solidFill>
                  <a:srgbClr val="FF0000"/>
                </a:solidFill>
                <a:latin typeface="Tahoma"/>
                <a:ea typeface="Tahoma"/>
                <a:cs typeface="Tahoma"/>
                <a:sym typeface="Tahoma"/>
              </a:rPr>
              <a:t>WHICH</a:t>
            </a:r>
            <a:r>
              <a:rPr lang="en-US" sz="2200" b="0" i="0" u="none" strike="noStrike" cap="none" dirty="0">
                <a:solidFill>
                  <a:schemeClr val="accent2"/>
                </a:solidFill>
                <a:latin typeface="Tahoma"/>
                <a:ea typeface="Tahoma"/>
                <a:cs typeface="Tahoma"/>
                <a:sym typeface="Tahoma"/>
              </a:rPr>
              <a:t> research topics interest you the most? </a:t>
            </a:r>
          </a:p>
          <a:p>
            <a:pPr marL="800100" marR="0" lvl="2" indent="-342900" algn="l" rtl="0">
              <a:spcBef>
                <a:spcPts val="440"/>
              </a:spcBef>
              <a:spcAft>
                <a:spcPts val="0"/>
              </a:spcAft>
              <a:buClr>
                <a:srgbClr val="FF0000"/>
              </a:buClr>
              <a:buSzPct val="100000"/>
              <a:buFont typeface="Arial"/>
              <a:buChar char="•"/>
            </a:pPr>
            <a:r>
              <a:rPr lang="en-US" sz="2200" b="0" i="0" u="none" strike="noStrike" cap="none" dirty="0">
                <a:solidFill>
                  <a:srgbClr val="FF0000"/>
                </a:solidFill>
                <a:latin typeface="Tahoma"/>
                <a:ea typeface="Tahoma"/>
                <a:cs typeface="Tahoma"/>
                <a:sym typeface="Tahoma"/>
              </a:rPr>
              <a:t>WHAT</a:t>
            </a:r>
            <a:r>
              <a:rPr lang="en-US" sz="2200" b="0" i="0" u="none" strike="noStrike" cap="none" dirty="0">
                <a:solidFill>
                  <a:schemeClr val="accent2"/>
                </a:solidFill>
                <a:latin typeface="Tahoma"/>
                <a:ea typeface="Tahoma"/>
                <a:cs typeface="Tahoma"/>
                <a:sym typeface="Tahoma"/>
              </a:rPr>
              <a:t> kinds of unique insights may you offer as a minority student? </a:t>
            </a:r>
          </a:p>
          <a:p>
            <a:pPr marL="800100" marR="0" lvl="2" indent="-342900" algn="l" rtl="0">
              <a:spcBef>
                <a:spcPts val="440"/>
              </a:spcBef>
              <a:spcAft>
                <a:spcPts val="0"/>
              </a:spcAft>
              <a:buClr>
                <a:srgbClr val="FF0000"/>
              </a:buClr>
              <a:buSzPct val="100000"/>
              <a:buFont typeface="Arial"/>
              <a:buChar char="•"/>
            </a:pPr>
            <a:r>
              <a:rPr lang="en-US" sz="2200" b="0" i="0" u="none" strike="noStrike" cap="none" dirty="0">
                <a:solidFill>
                  <a:srgbClr val="FF0000"/>
                </a:solidFill>
                <a:latin typeface="Tahoma"/>
                <a:ea typeface="Tahoma"/>
                <a:cs typeface="Tahoma"/>
                <a:sym typeface="Tahoma"/>
              </a:rPr>
              <a:t>HOW</a:t>
            </a:r>
            <a:r>
              <a:rPr lang="en-US" sz="2200" b="0" i="0" u="none" strike="noStrike" cap="none" dirty="0">
                <a:solidFill>
                  <a:schemeClr val="accent2"/>
                </a:solidFill>
                <a:latin typeface="Tahoma"/>
                <a:ea typeface="Tahoma"/>
                <a:cs typeface="Tahoma"/>
                <a:sym typeface="Tahoma"/>
              </a:rPr>
              <a:t> will the NSF GRFP help you achieve your goals?</a:t>
            </a:r>
          </a:p>
          <a:p>
            <a:pPr marL="800100" marR="0" lvl="2" indent="-342900" algn="l" rtl="0">
              <a:spcBef>
                <a:spcPts val="440"/>
              </a:spcBef>
              <a:spcAft>
                <a:spcPts val="0"/>
              </a:spcAft>
              <a:buClr>
                <a:srgbClr val="FF0000"/>
              </a:buClr>
              <a:buSzPct val="100000"/>
              <a:buFont typeface="Arial"/>
              <a:buChar char="•"/>
            </a:pPr>
            <a:r>
              <a:rPr lang="en-US" sz="2200" b="0" i="0" u="none" strike="noStrike" cap="none" dirty="0">
                <a:solidFill>
                  <a:srgbClr val="FF0000"/>
                </a:solidFill>
                <a:latin typeface="Tahoma"/>
                <a:ea typeface="Tahoma"/>
                <a:cs typeface="Tahoma"/>
                <a:sym typeface="Tahoma"/>
              </a:rPr>
              <a:t>HOW</a:t>
            </a:r>
            <a:r>
              <a:rPr lang="en-US" sz="2200" b="0" i="0" u="none" strike="noStrike" cap="none" dirty="0">
                <a:solidFill>
                  <a:schemeClr val="accent2"/>
                </a:solidFill>
                <a:latin typeface="Tahoma"/>
                <a:ea typeface="Tahoma"/>
                <a:cs typeface="Tahoma"/>
                <a:sym typeface="Tahoma"/>
              </a:rPr>
              <a:t> you will give back to the community? -&gt;</a:t>
            </a:r>
            <a:r>
              <a:rPr lang="en-US" sz="2200" b="0" i="0" u="none" strike="noStrike" cap="none" dirty="0">
                <a:solidFill>
                  <a:srgbClr val="FFCC00"/>
                </a:solidFill>
                <a:latin typeface="Tahoma"/>
                <a:ea typeface="Tahoma"/>
                <a:cs typeface="Tahoma"/>
                <a:sym typeface="Tahoma"/>
              </a:rPr>
              <a:t>BROADER IMPACTS</a:t>
            </a:r>
          </a:p>
          <a:p>
            <a:pPr marL="342900" marR="0" lvl="1" indent="-342900" algn="l" rtl="0">
              <a:spcBef>
                <a:spcPts val="440"/>
              </a:spcBef>
              <a:spcAft>
                <a:spcPts val="0"/>
              </a:spcAft>
              <a:buClr>
                <a:srgbClr val="008000"/>
              </a:buClr>
              <a:buSzPct val="100000"/>
              <a:buFont typeface="Arial"/>
              <a:buChar char="•"/>
            </a:pPr>
            <a:r>
              <a:rPr lang="en-US" sz="2200" b="0" i="0" u="none" strike="noStrike" cap="none" dirty="0">
                <a:solidFill>
                  <a:srgbClr val="008000"/>
                </a:solidFill>
                <a:latin typeface="Tahoma"/>
                <a:ea typeface="Tahoma"/>
                <a:cs typeface="Tahoma"/>
                <a:sym typeface="Tahoma"/>
              </a:rPr>
              <a:t>Proofread, proofread, proofread. </a:t>
            </a:r>
          </a:p>
          <a:p>
            <a:pPr marL="342900" marR="0" lvl="1" indent="-342900" algn="l" rtl="0">
              <a:spcBef>
                <a:spcPts val="440"/>
              </a:spcBef>
              <a:spcAft>
                <a:spcPts val="0"/>
              </a:spcAft>
              <a:buClr>
                <a:schemeClr val="dk1"/>
              </a:buClr>
              <a:buFont typeface="Arial"/>
              <a:buNone/>
            </a:pPr>
            <a:endParaRPr sz="2200" b="0" i="0" u="none" strike="noStrike" cap="none" dirty="0">
              <a:solidFill>
                <a:srgbClr val="008000"/>
              </a:solidFill>
              <a:latin typeface="Tahoma"/>
              <a:ea typeface="Tahoma"/>
              <a:cs typeface="Tahoma"/>
              <a:sym typeface="Tahoma"/>
            </a:endParaRPr>
          </a:p>
          <a:p>
            <a:pPr marL="0" marR="0" lvl="1" indent="0" algn="l" rtl="0">
              <a:spcBef>
                <a:spcPts val="440"/>
              </a:spcBef>
              <a:spcAft>
                <a:spcPts val="0"/>
              </a:spcAft>
              <a:buNone/>
            </a:pPr>
            <a:endParaRPr sz="2200" b="0" i="0" u="none" strike="noStrike" cap="none" dirty="0">
              <a:solidFill>
                <a:srgbClr val="008000"/>
              </a:solidFill>
              <a:latin typeface="Tahoma"/>
              <a:ea typeface="Tahoma"/>
              <a:cs typeface="Tahoma"/>
              <a:sym typeface="Tahoma"/>
            </a:endParaRPr>
          </a:p>
        </p:txBody>
      </p:sp>
      <p:sp>
        <p:nvSpPr>
          <p:cNvPr id="663" name="Shape 663"/>
          <p:cNvSpPr/>
          <p:nvPr/>
        </p:nvSpPr>
        <p:spPr>
          <a:xfrm>
            <a:off x="7848600" y="4648200"/>
            <a:ext cx="457200" cy="457200"/>
          </a:xfrm>
          <a:prstGeom prst="star5">
            <a:avLst>
              <a:gd name="adj" fmla="val 19098"/>
              <a:gd name="hf" fmla="val 105146"/>
              <a:gd name="vf" fmla="val 11055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rgbClr val="FFFF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p:nvPr/>
        </p:nvSpPr>
        <p:spPr>
          <a:xfrm>
            <a:off x="990600" y="1524000"/>
            <a:ext cx="6858000" cy="4038599"/>
          </a:xfrm>
          <a:prstGeom prst="rect">
            <a:avLst/>
          </a:prstGeom>
          <a:solidFill>
            <a:schemeClr val="accent3"/>
          </a:solidFill>
          <a:ln w="25400" cap="flat" cmpd="sng">
            <a:solidFill>
              <a:schemeClr val="accent6"/>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2000">
                <a:solidFill>
                  <a:schemeClr val="accent2"/>
                </a:solidFill>
                <a:latin typeface="Tahoma"/>
                <a:ea typeface="Tahoma"/>
                <a:cs typeface="Tahoma"/>
                <a:sym typeface="Tahoma"/>
              </a:rPr>
              <a:t>Present an </a:t>
            </a:r>
            <a:r>
              <a:rPr lang="en-US" sz="2000" b="1">
                <a:solidFill>
                  <a:schemeClr val="accent2"/>
                </a:solidFill>
                <a:latin typeface="Tahoma"/>
                <a:ea typeface="Tahoma"/>
                <a:cs typeface="Tahoma"/>
                <a:sym typeface="Tahoma"/>
              </a:rPr>
              <a:t>original research topic </a:t>
            </a:r>
            <a:r>
              <a:rPr lang="en-US" sz="2000">
                <a:solidFill>
                  <a:schemeClr val="accent2"/>
                </a:solidFill>
                <a:latin typeface="Tahoma"/>
                <a:ea typeface="Tahoma"/>
                <a:cs typeface="Tahoma"/>
                <a:sym typeface="Tahoma"/>
              </a:rPr>
              <a:t>that you would like to pursue in graduate school.  </a:t>
            </a:r>
            <a:r>
              <a:rPr lang="en-US" sz="2000" b="1">
                <a:solidFill>
                  <a:schemeClr val="accent2"/>
                </a:solidFill>
                <a:latin typeface="Tahoma"/>
                <a:ea typeface="Tahoma"/>
                <a:cs typeface="Tahoma"/>
                <a:sym typeface="Tahoma"/>
              </a:rPr>
              <a:t>Describe the research idea, your general approach,</a:t>
            </a:r>
            <a:r>
              <a:rPr lang="en-US" sz="2000">
                <a:solidFill>
                  <a:schemeClr val="accent2"/>
                </a:solidFill>
                <a:latin typeface="Tahoma"/>
                <a:ea typeface="Tahoma"/>
                <a:cs typeface="Tahoma"/>
                <a:sym typeface="Tahoma"/>
              </a:rPr>
              <a:t> as well as any unique resources that may be needed for accomplishing the research goal (i.e., access to national facilities or collections, collaborations, overseas work, etc.) You may choose to include important literature citations.  Address the </a:t>
            </a:r>
            <a:r>
              <a:rPr lang="en-US" sz="2000" b="1">
                <a:solidFill>
                  <a:schemeClr val="accent2"/>
                </a:solidFill>
                <a:latin typeface="Tahoma"/>
                <a:ea typeface="Tahoma"/>
                <a:cs typeface="Tahoma"/>
                <a:sym typeface="Tahoma"/>
              </a:rPr>
              <a:t>potential</a:t>
            </a:r>
            <a:r>
              <a:rPr lang="en-US" sz="2000">
                <a:solidFill>
                  <a:schemeClr val="accent2"/>
                </a:solidFill>
                <a:latin typeface="Tahoma"/>
                <a:ea typeface="Tahoma"/>
                <a:cs typeface="Tahoma"/>
                <a:sym typeface="Tahoma"/>
              </a:rPr>
              <a:t> of the </a:t>
            </a:r>
            <a:r>
              <a:rPr lang="en-US" sz="2000" b="1">
                <a:solidFill>
                  <a:schemeClr val="accent2"/>
                </a:solidFill>
                <a:latin typeface="Tahoma"/>
                <a:ea typeface="Tahoma"/>
                <a:cs typeface="Tahoma"/>
                <a:sym typeface="Tahoma"/>
              </a:rPr>
              <a:t>research to advance knowledge </a:t>
            </a:r>
            <a:r>
              <a:rPr lang="en-US" sz="2000">
                <a:solidFill>
                  <a:schemeClr val="accent2"/>
                </a:solidFill>
                <a:latin typeface="Tahoma"/>
                <a:ea typeface="Tahoma"/>
                <a:cs typeface="Tahoma"/>
                <a:sym typeface="Tahoma"/>
              </a:rPr>
              <a:t>and understanding within science as well as the potential for </a:t>
            </a:r>
            <a:r>
              <a:rPr lang="en-US" sz="2000" b="1">
                <a:solidFill>
                  <a:schemeClr val="accent2"/>
                </a:solidFill>
                <a:latin typeface="Tahoma"/>
                <a:ea typeface="Tahoma"/>
                <a:cs typeface="Tahoma"/>
                <a:sym typeface="Tahoma"/>
              </a:rPr>
              <a:t>broader impacts </a:t>
            </a:r>
            <a:r>
              <a:rPr lang="en-US" sz="2000">
                <a:solidFill>
                  <a:schemeClr val="accent2"/>
                </a:solidFill>
                <a:latin typeface="Tahoma"/>
                <a:ea typeface="Tahoma"/>
                <a:cs typeface="Tahoma"/>
                <a:sym typeface="Tahoma"/>
              </a:rPr>
              <a:t>on society.  The research discussed must be in a field listed in the Solicitation (Section X, Fields of Study).</a:t>
            </a:r>
          </a:p>
        </p:txBody>
      </p:sp>
      <p:sp>
        <p:nvSpPr>
          <p:cNvPr id="670" name="Shape 670"/>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dirty="0">
                <a:solidFill>
                  <a:schemeClr val="lt1"/>
                </a:solidFill>
                <a:latin typeface="Tahoma"/>
                <a:ea typeface="Tahoma"/>
                <a:cs typeface="Tahoma"/>
                <a:sym typeface="Tahoma"/>
              </a:rPr>
              <a:t>Graduate Research Plan (2 pages)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p:nvPr/>
        </p:nvSpPr>
        <p:spPr>
          <a:xfrm>
            <a:off x="381000" y="1371600"/>
            <a:ext cx="8458200" cy="4495800"/>
          </a:xfrm>
          <a:prstGeom prst="roundRect">
            <a:avLst>
              <a:gd name="adj" fmla="val 0"/>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6" name="Shape 336"/>
          <p:cNvSpPr txBox="1"/>
          <p:nvPr/>
        </p:nvSpPr>
        <p:spPr>
          <a:xfrm>
            <a:off x="457200" y="1447800"/>
            <a:ext cx="8458200" cy="48767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chemeClr val="accent2"/>
              </a:buClr>
              <a:buSzPct val="90000"/>
              <a:buFont typeface="Noto Sans Symbols"/>
              <a:buChar char="▪"/>
            </a:pPr>
            <a:r>
              <a:rPr lang="en-US" sz="2400" b="0" i="0" u="none" strike="noStrike" cap="none">
                <a:solidFill>
                  <a:schemeClr val="accent2"/>
                </a:solidFill>
                <a:latin typeface="Tahoma"/>
                <a:ea typeface="Tahoma"/>
                <a:cs typeface="Tahoma"/>
                <a:sym typeface="Tahoma"/>
              </a:rPr>
              <a:t>Assistantships vs. Fellowships</a:t>
            </a:r>
          </a:p>
          <a:p>
            <a:pPr marL="273050" marR="0" lvl="0" indent="-273050" algn="l" rtl="0">
              <a:lnSpc>
                <a:spcPct val="100000"/>
              </a:lnSpc>
              <a:spcBef>
                <a:spcPts val="480"/>
              </a:spcBef>
              <a:spcAft>
                <a:spcPts val="0"/>
              </a:spcAft>
              <a:buClr>
                <a:schemeClr val="accent2"/>
              </a:buClr>
              <a:buSzPct val="90000"/>
              <a:buFont typeface="Noto Sans Symbols"/>
              <a:buChar char="▪"/>
            </a:pPr>
            <a:r>
              <a:rPr lang="en-US" sz="2400" b="0" i="0" u="none" strike="noStrike" cap="none">
                <a:solidFill>
                  <a:schemeClr val="accent2"/>
                </a:solidFill>
                <a:latin typeface="Tahoma"/>
                <a:ea typeface="Tahoma"/>
                <a:cs typeface="Tahoma"/>
                <a:sym typeface="Tahoma"/>
              </a:rPr>
              <a:t>Types of Fellowships</a:t>
            </a:r>
          </a:p>
          <a:p>
            <a:pPr marL="639763" marR="0" lvl="1" indent="-246062" algn="l" rtl="0">
              <a:spcBef>
                <a:spcPts val="480"/>
              </a:spcBef>
              <a:spcAft>
                <a:spcPts val="0"/>
              </a:spcAft>
              <a:buClr>
                <a:schemeClr val="accent2"/>
              </a:buClr>
              <a:buSzPct val="50000"/>
              <a:buFont typeface="Noto Sans Symbols"/>
              <a:buChar char="▪"/>
            </a:pPr>
            <a:r>
              <a:rPr lang="en-US" sz="2400" b="0" i="0" u="none" strike="noStrike" cap="none">
                <a:solidFill>
                  <a:schemeClr val="accent2"/>
                </a:solidFill>
                <a:latin typeface="Tahoma"/>
                <a:ea typeface="Tahoma"/>
                <a:cs typeface="Tahoma"/>
                <a:sym typeface="Tahoma"/>
              </a:rPr>
              <a:t>University - BD, GAANN/Jacob Javits, Meyerhoff</a:t>
            </a:r>
          </a:p>
          <a:p>
            <a:pPr marL="639763" marR="0" lvl="1" indent="-246062" algn="l" rtl="0">
              <a:spcBef>
                <a:spcPts val="480"/>
              </a:spcBef>
              <a:spcAft>
                <a:spcPts val="0"/>
              </a:spcAft>
              <a:buClr>
                <a:schemeClr val="accent2"/>
              </a:buClr>
              <a:buSzPct val="50000"/>
              <a:buFont typeface="Noto Sans Symbols"/>
              <a:buChar char="▪"/>
            </a:pPr>
            <a:r>
              <a:rPr lang="en-US" sz="2400" b="0" i="0" u="none" strike="noStrike" cap="none">
                <a:solidFill>
                  <a:schemeClr val="accent2"/>
                </a:solidFill>
                <a:latin typeface="Tahoma"/>
                <a:ea typeface="Tahoma"/>
                <a:cs typeface="Tahoma"/>
                <a:sym typeface="Tahoma"/>
              </a:rPr>
              <a:t>State &amp; Regional – SREB, local congressmen</a:t>
            </a:r>
          </a:p>
          <a:p>
            <a:pPr marL="639763" marR="0" lvl="1" indent="-246062" algn="l" rtl="0">
              <a:spcBef>
                <a:spcPts val="480"/>
              </a:spcBef>
              <a:spcAft>
                <a:spcPts val="0"/>
              </a:spcAft>
              <a:buClr>
                <a:schemeClr val="accent2"/>
              </a:buClr>
              <a:buSzPct val="50000"/>
              <a:buFont typeface="Noto Sans Symbols"/>
              <a:buChar char="▪"/>
            </a:pPr>
            <a:r>
              <a:rPr lang="en-US" sz="2400" b="0" i="0" u="none" strike="noStrike" cap="none">
                <a:solidFill>
                  <a:schemeClr val="accent2"/>
                </a:solidFill>
                <a:latin typeface="Tahoma"/>
                <a:ea typeface="Tahoma"/>
                <a:cs typeface="Tahoma"/>
                <a:sym typeface="Tahoma"/>
              </a:rPr>
              <a:t>Private - Hertz, Ford, Hughes, Woodrow Wilson, Jack Kent Cooke</a:t>
            </a:r>
          </a:p>
          <a:p>
            <a:pPr marL="639763" marR="0" lvl="1" indent="-246062" algn="l" rtl="0">
              <a:spcBef>
                <a:spcPts val="480"/>
              </a:spcBef>
              <a:spcAft>
                <a:spcPts val="0"/>
              </a:spcAft>
              <a:buClr>
                <a:schemeClr val="accent2"/>
              </a:buClr>
              <a:buSzPct val="50000"/>
              <a:buFont typeface="Noto Sans Symbols"/>
              <a:buChar char="▪"/>
            </a:pPr>
            <a:r>
              <a:rPr lang="en-US" sz="2400" b="0" i="0" u="none" strike="noStrike" cap="none">
                <a:solidFill>
                  <a:schemeClr val="accent2"/>
                </a:solidFill>
                <a:latin typeface="Tahoma"/>
                <a:ea typeface="Tahoma"/>
                <a:cs typeface="Tahoma"/>
                <a:sym typeface="Tahoma"/>
              </a:rPr>
              <a:t>Industry - Honda, IBM, GEM…</a:t>
            </a:r>
          </a:p>
          <a:p>
            <a:pPr marL="639763" marR="0" lvl="1" indent="-246062" algn="l" rtl="0">
              <a:spcBef>
                <a:spcPts val="480"/>
              </a:spcBef>
              <a:spcAft>
                <a:spcPts val="0"/>
              </a:spcAft>
              <a:buClr>
                <a:schemeClr val="accent2"/>
              </a:buClr>
              <a:buSzPct val="50000"/>
              <a:buFont typeface="Noto Sans Symbols"/>
              <a:buChar char="▪"/>
            </a:pPr>
            <a:r>
              <a:rPr lang="en-US" sz="2400" b="0" i="0" u="none" strike="noStrike" cap="none">
                <a:solidFill>
                  <a:schemeClr val="accent2"/>
                </a:solidFill>
                <a:latin typeface="Tahoma"/>
                <a:ea typeface="Tahoma"/>
                <a:cs typeface="Tahoma"/>
                <a:sym typeface="Tahoma"/>
              </a:rPr>
              <a:t>Agency - NASA, EPA, DHS, DoEd, DoEnergy, DOD, Air Force</a:t>
            </a:r>
          </a:p>
          <a:p>
            <a:pPr marL="639763" marR="0" lvl="1" indent="-246062" algn="l" rtl="0">
              <a:lnSpc>
                <a:spcPct val="100000"/>
              </a:lnSpc>
              <a:spcBef>
                <a:spcPts val="480"/>
              </a:spcBef>
              <a:spcAft>
                <a:spcPts val="0"/>
              </a:spcAft>
              <a:buClr>
                <a:schemeClr val="accent2"/>
              </a:buClr>
              <a:buSzPct val="50000"/>
              <a:buFont typeface="Noto Sans Symbols"/>
              <a:buChar char="▪"/>
            </a:pPr>
            <a:r>
              <a:rPr lang="en-US" sz="2400" b="0" i="0" u="none" strike="noStrike" cap="none">
                <a:solidFill>
                  <a:schemeClr val="accent2"/>
                </a:solidFill>
                <a:latin typeface="Tahoma"/>
                <a:ea typeface="Tahoma"/>
                <a:cs typeface="Tahoma"/>
                <a:sym typeface="Tahoma"/>
              </a:rPr>
              <a:t>National/International - NSF GRFP/Fulbright </a:t>
            </a:r>
          </a:p>
        </p:txBody>
      </p:sp>
      <p:sp>
        <p:nvSpPr>
          <p:cNvPr id="337" name="Shape 337"/>
          <p:cNvSpPr txBox="1"/>
          <p:nvPr/>
        </p:nvSpPr>
        <p:spPr>
          <a:xfrm>
            <a:off x="228600" y="228600"/>
            <a:ext cx="8686800" cy="781049"/>
          </a:xfrm>
          <a:prstGeom prst="rect">
            <a:avLst/>
          </a:prstGeom>
          <a:noFill/>
          <a:ln>
            <a:noFill/>
          </a:ln>
          <a:effectLst>
            <a:outerShdw blurRad="50799" dist="50800" dir="5400000" algn="ctr" rotWithShape="0">
              <a:schemeClr val="dk1"/>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800" b="0" i="0" u="none" strike="noStrike" cap="none">
                <a:solidFill>
                  <a:schemeClr val="lt1"/>
                </a:solidFill>
                <a:latin typeface="Tahoma"/>
                <a:ea typeface="Tahoma"/>
                <a:cs typeface="Tahoma"/>
                <a:sym typeface="Tahoma"/>
              </a:rPr>
              <a:t>Where is the money?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txBox="1">
            <a:spLocks noGrp="1"/>
          </p:cNvSpPr>
          <p:nvPr>
            <p:ph type="body" idx="1"/>
          </p:nvPr>
        </p:nvSpPr>
        <p:spPr>
          <a:xfrm>
            <a:off x="457200" y="1447800"/>
            <a:ext cx="8229600" cy="4419599"/>
          </a:xfrm>
          <a:prstGeom prst="rect">
            <a:avLst/>
          </a:prstGeom>
          <a:solidFill>
            <a:schemeClr val="lt1"/>
          </a:solidFill>
          <a:ln w="9525" cap="flat" cmpd="sng">
            <a:solidFill>
              <a:schemeClr val="accent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Tahoma"/>
              <a:buChar char="•"/>
            </a:pPr>
            <a:r>
              <a:rPr lang="en-US" sz="2400" b="0" i="0" u="none" strike="noStrike" cap="none">
                <a:solidFill>
                  <a:schemeClr val="accent2"/>
                </a:solidFill>
                <a:latin typeface="Tahoma"/>
                <a:ea typeface="Tahoma"/>
                <a:cs typeface="Tahoma"/>
                <a:sym typeface="Tahoma"/>
              </a:rPr>
              <a:t>Read and know the research field of your project</a:t>
            </a:r>
          </a:p>
          <a:p>
            <a:pPr marL="742950" marR="0" lvl="1" indent="-285750" algn="l" rtl="0">
              <a:spcBef>
                <a:spcPts val="600"/>
              </a:spcBef>
              <a:spcAft>
                <a:spcPts val="0"/>
              </a:spcAft>
              <a:buClr>
                <a:schemeClr val="accent2"/>
              </a:buClr>
              <a:buSzPct val="100000"/>
              <a:buFont typeface="Tahoma"/>
              <a:buChar char="–"/>
            </a:pPr>
            <a:r>
              <a:rPr lang="en-US" sz="2000" b="0" i="0" u="none" strike="noStrike" cap="none">
                <a:solidFill>
                  <a:schemeClr val="accent2"/>
                </a:solidFill>
                <a:latin typeface="Tahoma"/>
                <a:ea typeface="Tahoma"/>
                <a:cs typeface="Tahoma"/>
                <a:sym typeface="Tahoma"/>
              </a:rPr>
              <a:t>Where is the field moving?</a:t>
            </a:r>
          </a:p>
          <a:p>
            <a:pPr marL="742950" marR="0" lvl="1" indent="-285750" algn="l" rtl="0">
              <a:spcBef>
                <a:spcPts val="600"/>
              </a:spcBef>
              <a:spcAft>
                <a:spcPts val="0"/>
              </a:spcAft>
              <a:buClr>
                <a:schemeClr val="accent2"/>
              </a:buClr>
              <a:buSzPct val="100000"/>
              <a:buFont typeface="Tahoma"/>
              <a:buChar char="–"/>
            </a:pPr>
            <a:r>
              <a:rPr lang="en-US" sz="2000" b="0" i="0" u="none" strike="noStrike" cap="none">
                <a:solidFill>
                  <a:schemeClr val="accent2"/>
                </a:solidFill>
                <a:latin typeface="Tahoma"/>
                <a:ea typeface="Tahoma"/>
                <a:cs typeface="Tahoma"/>
                <a:sym typeface="Tahoma"/>
              </a:rPr>
              <a:t>What is the next step of your research project from a summer program or at your home institution?</a:t>
            </a:r>
          </a:p>
          <a:p>
            <a:pPr marL="342900" marR="0" lvl="0" indent="-342900" algn="l" rtl="0">
              <a:spcBef>
                <a:spcPts val="480"/>
              </a:spcBef>
              <a:spcAft>
                <a:spcPts val="0"/>
              </a:spcAft>
              <a:buClr>
                <a:schemeClr val="accent2"/>
              </a:buClr>
              <a:buSzPct val="100000"/>
              <a:buFont typeface="Tahoma"/>
              <a:buChar char="•"/>
            </a:pPr>
            <a:r>
              <a:rPr lang="en-US" sz="2400" b="0" i="0" u="none" strike="noStrike" cap="none">
                <a:solidFill>
                  <a:schemeClr val="accent2"/>
                </a:solidFill>
                <a:latin typeface="Tahoma"/>
                <a:ea typeface="Tahoma"/>
                <a:cs typeface="Tahoma"/>
                <a:sym typeface="Tahoma"/>
              </a:rPr>
              <a:t>Brainstorming on the different project ideas</a:t>
            </a:r>
          </a:p>
          <a:p>
            <a:pPr marL="342900" marR="0" lvl="0" indent="-342900" algn="l" rtl="0">
              <a:spcBef>
                <a:spcPts val="480"/>
              </a:spcBef>
              <a:spcAft>
                <a:spcPts val="0"/>
              </a:spcAft>
              <a:buClr>
                <a:schemeClr val="accent2"/>
              </a:buClr>
              <a:buSzPct val="100000"/>
              <a:buFont typeface="Tahoma"/>
              <a:buChar char="•"/>
            </a:pPr>
            <a:r>
              <a:rPr lang="en-US" sz="2400" b="0" i="0" u="none" strike="noStrike" cap="none">
                <a:solidFill>
                  <a:schemeClr val="accent2"/>
                </a:solidFill>
                <a:latin typeface="Tahoma"/>
                <a:ea typeface="Tahoma"/>
                <a:cs typeface="Tahoma"/>
                <a:sym typeface="Tahoma"/>
              </a:rPr>
              <a:t>Discuss your research plans with your mentors</a:t>
            </a:r>
          </a:p>
          <a:p>
            <a:pPr marL="342900" marR="0" lvl="0" indent="-342900" algn="l" rtl="0">
              <a:spcBef>
                <a:spcPts val="480"/>
              </a:spcBef>
              <a:spcAft>
                <a:spcPts val="0"/>
              </a:spcAft>
              <a:buClr>
                <a:schemeClr val="accent2"/>
              </a:buClr>
              <a:buSzPct val="100000"/>
              <a:buFont typeface="Tahoma"/>
              <a:buChar char="•"/>
            </a:pPr>
            <a:r>
              <a:rPr lang="en-US" sz="2400" b="0" i="0" u="none" strike="noStrike" cap="none">
                <a:solidFill>
                  <a:schemeClr val="accent2"/>
                </a:solidFill>
                <a:latin typeface="Tahoma"/>
                <a:ea typeface="Tahoma"/>
                <a:cs typeface="Tahoma"/>
                <a:sym typeface="Tahoma"/>
              </a:rPr>
              <a:t>Key points:</a:t>
            </a:r>
          </a:p>
          <a:p>
            <a:pPr marL="742950" marR="0" lvl="1" indent="-285750" algn="l" rtl="0">
              <a:spcBef>
                <a:spcPts val="400"/>
              </a:spcBef>
              <a:spcAft>
                <a:spcPts val="0"/>
              </a:spcAft>
              <a:buClr>
                <a:schemeClr val="accent2"/>
              </a:buClr>
              <a:buSzPct val="100000"/>
              <a:buFont typeface="Tahoma"/>
              <a:buChar char="–"/>
            </a:pPr>
            <a:r>
              <a:rPr lang="en-US" sz="2000" b="0" i="0" u="none" strike="noStrike" cap="none">
                <a:solidFill>
                  <a:schemeClr val="accent2"/>
                </a:solidFill>
                <a:latin typeface="Tahoma"/>
                <a:ea typeface="Tahoma"/>
                <a:cs typeface="Tahoma"/>
                <a:sym typeface="Tahoma"/>
              </a:rPr>
              <a:t>Novel approaches</a:t>
            </a:r>
          </a:p>
          <a:p>
            <a:pPr marL="742950" marR="0" lvl="1" indent="-285750" algn="l" rtl="0">
              <a:spcBef>
                <a:spcPts val="400"/>
              </a:spcBef>
              <a:spcAft>
                <a:spcPts val="0"/>
              </a:spcAft>
              <a:buClr>
                <a:schemeClr val="accent2"/>
              </a:buClr>
              <a:buSzPct val="100000"/>
              <a:buFont typeface="Tahoma"/>
              <a:buChar char="–"/>
            </a:pPr>
            <a:r>
              <a:rPr lang="en-US" sz="2000" b="0" i="0" u="none" strike="noStrike" cap="none">
                <a:solidFill>
                  <a:schemeClr val="accent2"/>
                </a:solidFill>
                <a:latin typeface="Tahoma"/>
                <a:ea typeface="Tahoma"/>
                <a:cs typeface="Tahoma"/>
                <a:sym typeface="Tahoma"/>
              </a:rPr>
              <a:t>In depth</a:t>
            </a:r>
          </a:p>
          <a:p>
            <a:pPr marL="742950" marR="0" lvl="1" indent="-285750" algn="l" rtl="0">
              <a:spcBef>
                <a:spcPts val="400"/>
              </a:spcBef>
              <a:spcAft>
                <a:spcPts val="0"/>
              </a:spcAft>
              <a:buClr>
                <a:schemeClr val="accent2"/>
              </a:buClr>
              <a:buSzPct val="100000"/>
              <a:buFont typeface="Tahoma"/>
              <a:buChar char="–"/>
            </a:pPr>
            <a:r>
              <a:rPr lang="en-US" sz="2000" b="0" i="0" u="none" strike="noStrike" cap="none">
                <a:solidFill>
                  <a:schemeClr val="accent2"/>
                </a:solidFill>
                <a:latin typeface="Tahoma"/>
                <a:ea typeface="Tahoma"/>
                <a:cs typeface="Tahoma"/>
                <a:sym typeface="Tahoma"/>
              </a:rPr>
              <a:t>Realistic plan</a:t>
            </a:r>
          </a:p>
          <a:p>
            <a:pPr marL="342900" marR="0" lvl="0" indent="-342900" algn="l" rtl="0">
              <a:spcBef>
                <a:spcPts val="480"/>
              </a:spcBef>
              <a:spcAft>
                <a:spcPts val="0"/>
              </a:spcAft>
              <a:buClr>
                <a:schemeClr val="dk1"/>
              </a:buClr>
              <a:buSzPct val="100000"/>
              <a:buFont typeface="Tahoma"/>
              <a:buNone/>
            </a:pPr>
            <a:endParaRPr sz="2400" b="0" i="0" u="none" strike="noStrike" cap="none">
              <a:solidFill>
                <a:schemeClr val="accent2"/>
              </a:solidFill>
              <a:latin typeface="Tahoma"/>
              <a:ea typeface="Tahoma"/>
              <a:cs typeface="Tahoma"/>
              <a:sym typeface="Tahoma"/>
            </a:endParaRPr>
          </a:p>
        </p:txBody>
      </p:sp>
      <p:sp>
        <p:nvSpPr>
          <p:cNvPr id="677" name="Shape 677"/>
          <p:cNvSpPr/>
          <p:nvPr/>
        </p:nvSpPr>
        <p:spPr>
          <a:xfrm>
            <a:off x="0" y="192507"/>
            <a:ext cx="9192126" cy="745958"/>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3600" dirty="0">
                <a:solidFill>
                  <a:schemeClr val="lt1"/>
                </a:solidFill>
                <a:latin typeface="Tahoma"/>
                <a:ea typeface="Tahoma"/>
                <a:cs typeface="Tahoma"/>
                <a:sym typeface="Tahoma"/>
              </a:rPr>
              <a:t>Guide to a successful research proposal </a:t>
            </a:r>
          </a:p>
        </p:txBody>
      </p:sp>
      <p:cxnSp>
        <p:nvCxnSpPr>
          <p:cNvPr id="4" name="Straight Connector 3"/>
          <p:cNvCxnSpPr/>
          <p:nvPr/>
        </p:nvCxnSpPr>
        <p:spPr>
          <a:xfrm>
            <a:off x="745958" y="938465"/>
            <a:ext cx="7808495" cy="0"/>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Shape 714"/>
          <p:cNvSpPr txBox="1">
            <a:spLocks noGrp="1"/>
          </p:cNvSpPr>
          <p:nvPr>
            <p:ph type="title"/>
          </p:nvPr>
        </p:nvSpPr>
        <p:spPr>
          <a:xfrm>
            <a:off x="722312" y="4406900"/>
            <a:ext cx="7772400" cy="136207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b="1" i="0" u="none" strike="noStrike" cap="none">
                <a:solidFill>
                  <a:schemeClr val="lt1"/>
                </a:solidFill>
                <a:latin typeface="Tahoma"/>
                <a:ea typeface="Tahoma"/>
                <a:cs typeface="Tahoma"/>
                <a:sym typeface="Tahoma"/>
              </a:rPr>
              <a:t>FORD FOUNDATION FELLOWSHIPS AND GRANTS</a:t>
            </a:r>
          </a:p>
        </p:txBody>
      </p:sp>
      <p:sp>
        <p:nvSpPr>
          <p:cNvPr id="715" name="Shape 715"/>
          <p:cNvSpPr txBox="1">
            <a:spLocks noGrp="1"/>
          </p:cNvSpPr>
          <p:nvPr>
            <p:ph type="body" idx="1"/>
          </p:nvPr>
        </p:nvSpPr>
        <p:spPr>
          <a:xfrm>
            <a:off x="722312" y="2906713"/>
            <a:ext cx="7772400" cy="1500187"/>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Clr>
                <a:schemeClr val="dk1"/>
              </a:buClr>
              <a:buSzPct val="25000"/>
              <a:buFont typeface="Tahoma"/>
              <a:buNone/>
            </a:pPr>
            <a:endParaRPr sz="2000" b="0" i="0" u="none" strike="noStrike" cap="none">
              <a:solidFill>
                <a:schemeClr val="dk1"/>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98600"/>
            <a:ext cx="7759700" cy="3860800"/>
          </a:xfrm>
          <a:prstGeom prst="rect">
            <a:avLst/>
          </a:prstGeom>
        </p:spPr>
      </p:pic>
      <p:sp>
        <p:nvSpPr>
          <p:cNvPr id="5" name="Shape 707"/>
          <p:cNvSpPr txBox="1">
            <a:spLocks/>
          </p:cNvSpPr>
          <p:nvPr/>
        </p:nvSpPr>
        <p:spPr>
          <a:xfrm>
            <a:off x="533400" y="208549"/>
            <a:ext cx="8229600" cy="741947"/>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buSzPct val="25000"/>
            </a:pPr>
            <a:r>
              <a:rPr lang="en-US" sz="4000" dirty="0">
                <a:solidFill>
                  <a:schemeClr val="lt1"/>
                </a:solidFill>
                <a:latin typeface="Tahoma"/>
                <a:ea typeface="Tahoma"/>
                <a:cs typeface="Tahoma"/>
                <a:sym typeface="Tahoma"/>
              </a:rPr>
              <a:t>Ford Foundation Deadlines</a:t>
            </a:r>
          </a:p>
        </p:txBody>
      </p:sp>
      <p:sp>
        <p:nvSpPr>
          <p:cNvPr id="4" name="Rectangle 3"/>
          <p:cNvSpPr/>
          <p:nvPr/>
        </p:nvSpPr>
        <p:spPr>
          <a:xfrm>
            <a:off x="2806810" y="2568539"/>
            <a:ext cx="3450867" cy="66764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580147" y="957615"/>
            <a:ext cx="6136105" cy="12032"/>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a:spLocks noGrp="1"/>
          </p:cNvSpPr>
          <p:nvPr>
            <p:ph type="title"/>
          </p:nvPr>
        </p:nvSpPr>
        <p:spPr>
          <a:xfrm>
            <a:off x="533400" y="76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chemeClr val="lt1"/>
                </a:solidFill>
                <a:latin typeface="Tahoma"/>
                <a:ea typeface="Tahoma"/>
                <a:cs typeface="Tahoma"/>
                <a:sym typeface="Tahoma"/>
              </a:rPr>
              <a:t>GRFP Recipients from PR</a:t>
            </a:r>
          </a:p>
        </p:txBody>
      </p:sp>
      <p:pic>
        <p:nvPicPr>
          <p:cNvPr id="779" name="Shape 779"/>
          <p:cNvPicPr preferRelativeResize="0">
            <a:picLocks noGrp="1"/>
          </p:cNvPicPr>
          <p:nvPr>
            <p:ph type="body" idx="1"/>
          </p:nvPr>
        </p:nvPicPr>
        <p:blipFill rotWithShape="1">
          <a:blip r:embed="rId3">
            <a:alphaModFix/>
          </a:blip>
          <a:srcRect t="1351" b="830"/>
          <a:stretch/>
        </p:blipFill>
        <p:spPr>
          <a:xfrm>
            <a:off x="32275" y="1295400"/>
            <a:ext cx="4724400" cy="3568112"/>
          </a:xfrm>
          <a:prstGeom prst="rect">
            <a:avLst/>
          </a:prstGeom>
          <a:noFill/>
          <a:ln>
            <a:noFill/>
          </a:ln>
        </p:spPr>
      </p:pic>
      <p:pic>
        <p:nvPicPr>
          <p:cNvPr id="780" name="Shape 780"/>
          <p:cNvPicPr preferRelativeResize="0"/>
          <p:nvPr/>
        </p:nvPicPr>
        <p:blipFill rotWithShape="1">
          <a:blip r:embed="rId4">
            <a:alphaModFix/>
          </a:blip>
          <a:srcRect/>
          <a:stretch/>
        </p:blipFill>
        <p:spPr>
          <a:xfrm>
            <a:off x="4750253" y="1295400"/>
            <a:ext cx="4431631" cy="4147833"/>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Shape 786"/>
          <p:cNvSpPr/>
          <p:nvPr/>
        </p:nvSpPr>
        <p:spPr>
          <a:xfrm>
            <a:off x="381000" y="1371600"/>
            <a:ext cx="8458200" cy="4495800"/>
          </a:xfrm>
          <a:prstGeom prst="roundRect">
            <a:avLst>
              <a:gd name="adj" fmla="val 0"/>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87" name="Shape 787"/>
          <p:cNvSpPr txBox="1"/>
          <p:nvPr/>
        </p:nvSpPr>
        <p:spPr>
          <a:xfrm>
            <a:off x="457200" y="1447800"/>
            <a:ext cx="8229600" cy="48767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333399"/>
              </a:buClr>
              <a:buFont typeface="Noto Sans Symbols"/>
              <a:buNone/>
            </a:pPr>
            <a:endParaRPr sz="2800" b="1" dirty="0">
              <a:solidFill>
                <a:srgbClr val="333399"/>
              </a:solidFill>
              <a:latin typeface="Tahoma"/>
              <a:ea typeface="Tahoma"/>
              <a:cs typeface="Tahoma"/>
              <a:sym typeface="Tahoma"/>
            </a:endParaRPr>
          </a:p>
          <a:p>
            <a:pPr marL="273050" marR="0" lvl="0" indent="-273050" algn="l" rtl="0">
              <a:spcBef>
                <a:spcPts val="560"/>
              </a:spcBef>
              <a:spcAft>
                <a:spcPts val="0"/>
              </a:spcAft>
              <a:buClr>
                <a:srgbClr val="333399"/>
              </a:buClr>
              <a:buSzPct val="90000"/>
              <a:buFont typeface="Noto Sans Symbols"/>
              <a:buChar char="▪"/>
            </a:pPr>
            <a:r>
              <a:rPr lang="en-US" sz="2800" dirty="0">
                <a:solidFill>
                  <a:srgbClr val="333399"/>
                </a:solidFill>
                <a:latin typeface="Tahoma"/>
                <a:ea typeface="Tahoma"/>
                <a:cs typeface="Tahoma"/>
                <a:sym typeface="Tahoma"/>
              </a:rPr>
              <a:t>With what you know now, how are you better prepared to fund your graduate education</a:t>
            </a:r>
            <a:r>
              <a:rPr lang="en-US" sz="2800" dirty="0" smtClean="0">
                <a:solidFill>
                  <a:srgbClr val="333399"/>
                </a:solidFill>
                <a:latin typeface="Tahoma"/>
                <a:ea typeface="Tahoma"/>
                <a:cs typeface="Tahoma"/>
                <a:sym typeface="Tahoma"/>
              </a:rPr>
              <a:t>?</a:t>
            </a:r>
          </a:p>
          <a:p>
            <a:pPr marL="273050" marR="0" lvl="0" indent="-273050" algn="l" rtl="0">
              <a:spcBef>
                <a:spcPts val="560"/>
              </a:spcBef>
              <a:spcAft>
                <a:spcPts val="0"/>
              </a:spcAft>
              <a:buClr>
                <a:srgbClr val="333399"/>
              </a:buClr>
              <a:buSzPct val="90000"/>
              <a:buFont typeface="Noto Sans Symbols"/>
              <a:buChar char="▪"/>
            </a:pPr>
            <a:endParaRPr lang="en-US" sz="2800" dirty="0">
              <a:solidFill>
                <a:srgbClr val="333399"/>
              </a:solidFill>
              <a:latin typeface="Tahoma"/>
              <a:ea typeface="Tahoma"/>
              <a:cs typeface="Tahoma"/>
              <a:sym typeface="Tahoma"/>
            </a:endParaRPr>
          </a:p>
          <a:p>
            <a:pPr marL="273050" marR="0" lvl="0" indent="-273050" algn="l" rtl="0">
              <a:spcBef>
                <a:spcPts val="560"/>
              </a:spcBef>
              <a:spcAft>
                <a:spcPts val="0"/>
              </a:spcAft>
              <a:buClr>
                <a:srgbClr val="333399"/>
              </a:buClr>
              <a:buSzPct val="90000"/>
              <a:buFont typeface="Noto Sans Symbols"/>
              <a:buChar char="▪"/>
            </a:pPr>
            <a:endParaRPr lang="en-US" sz="2800" dirty="0" smtClean="0">
              <a:solidFill>
                <a:srgbClr val="333399"/>
              </a:solidFill>
              <a:latin typeface="Tahoma"/>
              <a:ea typeface="Tahoma"/>
              <a:cs typeface="Tahoma"/>
              <a:sym typeface="Tahoma"/>
            </a:endParaRPr>
          </a:p>
          <a:p>
            <a:pPr marL="0" marR="0" lvl="0" indent="0" algn="l" rtl="0">
              <a:spcBef>
                <a:spcPts val="560"/>
              </a:spcBef>
              <a:spcAft>
                <a:spcPts val="0"/>
              </a:spcAft>
              <a:buNone/>
            </a:pPr>
            <a:endParaRPr sz="2800" dirty="0">
              <a:solidFill>
                <a:srgbClr val="333399"/>
              </a:solidFill>
              <a:latin typeface="Tahoma"/>
              <a:ea typeface="Tahoma"/>
              <a:cs typeface="Tahoma"/>
              <a:sym typeface="Tahoma"/>
            </a:endParaRPr>
          </a:p>
          <a:p>
            <a:pPr marL="0" marR="0" lvl="0" indent="0" algn="l" rtl="0">
              <a:spcBef>
                <a:spcPts val="560"/>
              </a:spcBef>
              <a:spcAft>
                <a:spcPts val="0"/>
              </a:spcAft>
              <a:buNone/>
            </a:pPr>
            <a:endParaRPr sz="2800" dirty="0">
              <a:solidFill>
                <a:srgbClr val="333399"/>
              </a:solidFill>
              <a:latin typeface="Tahoma"/>
              <a:ea typeface="Tahoma"/>
              <a:cs typeface="Tahoma"/>
              <a:sym typeface="Tahoma"/>
            </a:endParaRPr>
          </a:p>
          <a:p>
            <a:pPr marL="273050" marR="0" lvl="0" indent="-273050" algn="l" rtl="0">
              <a:spcBef>
                <a:spcPts val="560"/>
              </a:spcBef>
              <a:spcAft>
                <a:spcPts val="0"/>
              </a:spcAft>
              <a:buClr>
                <a:srgbClr val="333399"/>
              </a:buClr>
              <a:buFont typeface="Noto Sans Symbols"/>
              <a:buNone/>
            </a:pPr>
            <a:endParaRPr sz="2800" dirty="0">
              <a:solidFill>
                <a:srgbClr val="333399"/>
              </a:solidFill>
              <a:latin typeface="Tahoma"/>
              <a:ea typeface="Tahoma"/>
              <a:cs typeface="Tahoma"/>
              <a:sym typeface="Tahoma"/>
            </a:endParaRPr>
          </a:p>
        </p:txBody>
      </p:sp>
      <p:sp>
        <p:nvSpPr>
          <p:cNvPr id="788" name="Shape 788"/>
          <p:cNvSpPr txBox="1"/>
          <p:nvPr/>
        </p:nvSpPr>
        <p:spPr>
          <a:xfrm>
            <a:off x="228600" y="228600"/>
            <a:ext cx="8686800" cy="781049"/>
          </a:xfrm>
          <a:prstGeom prst="rect">
            <a:avLst/>
          </a:prstGeom>
          <a:noFill/>
          <a:ln>
            <a:noFill/>
          </a:ln>
          <a:effectLst>
            <a:outerShdw blurRad="50799" dist="50800" dir="54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800">
                <a:solidFill>
                  <a:srgbClr val="FFFFFF"/>
                </a:solidFill>
                <a:latin typeface="Tahoma"/>
                <a:ea typeface="Tahoma"/>
                <a:cs typeface="Tahoma"/>
                <a:sym typeface="Tahoma"/>
              </a:rPr>
              <a:t>Reflection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p:nvPr/>
        </p:nvSpPr>
        <p:spPr>
          <a:xfrm>
            <a:off x="152400" y="0"/>
            <a:ext cx="8767762" cy="1295400"/>
          </a:xfrm>
          <a:prstGeom prst="rect">
            <a:avLst/>
          </a:prstGeom>
          <a:noFill/>
          <a:ln>
            <a:noFill/>
          </a:ln>
          <a:effectLst>
            <a:outerShdw blurRad="50799" dist="50800" dir="5400000" algn="ctr" rotWithShape="0">
              <a:schemeClr val="dk1"/>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6600" b="0" i="0" u="none" strike="noStrike" cap="none">
                <a:solidFill>
                  <a:schemeClr val="lt1"/>
                </a:solidFill>
                <a:latin typeface="Tahoma"/>
                <a:ea typeface="Tahoma"/>
                <a:cs typeface="Tahoma"/>
                <a:sym typeface="Tahoma"/>
              </a:rPr>
              <a:t>Thank you</a:t>
            </a:r>
            <a:r>
              <a:rPr lang="en-US" sz="6600">
                <a:solidFill>
                  <a:schemeClr val="lt1"/>
                </a:solidFill>
                <a:latin typeface="Tahoma"/>
                <a:ea typeface="Tahoma"/>
                <a:cs typeface="Tahoma"/>
                <a:sym typeface="Tahoma"/>
              </a:rPr>
              <a:t>        </a:t>
            </a:r>
          </a:p>
        </p:txBody>
      </p:sp>
      <p:sp>
        <p:nvSpPr>
          <p:cNvPr id="795" name="Shape 795"/>
          <p:cNvSpPr/>
          <p:nvPr/>
        </p:nvSpPr>
        <p:spPr>
          <a:xfrm>
            <a:off x="114300" y="1524000"/>
            <a:ext cx="8805861" cy="4343400"/>
          </a:xfrm>
          <a:prstGeom prst="roundRect">
            <a:avLst>
              <a:gd name="adj" fmla="val 4167"/>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796" name="Shape 796"/>
          <p:cNvSpPr/>
          <p:nvPr/>
        </p:nvSpPr>
        <p:spPr>
          <a:xfrm>
            <a:off x="304800" y="1498014"/>
            <a:ext cx="7583230" cy="4369386"/>
          </a:xfrm>
          <a:prstGeom prst="rect">
            <a:avLst/>
          </a:prstGeom>
          <a:noFill/>
          <a:ln>
            <a:noFill/>
          </a:ln>
        </p:spPr>
        <p:txBody>
          <a:bodyPr lIns="91425" tIns="45700" rIns="91425" bIns="45700" anchor="t" anchorCtr="0">
            <a:noAutofit/>
          </a:bodyPr>
          <a:lstStyle/>
          <a:p>
            <a:pPr marL="0" marR="0" lvl="1" indent="0" algn="l" rtl="0">
              <a:spcBef>
                <a:spcPts val="0"/>
              </a:spcBef>
              <a:spcAft>
                <a:spcPts val="0"/>
              </a:spcAft>
              <a:buSzPct val="25000"/>
              <a:buNone/>
            </a:pPr>
            <a:r>
              <a:rPr lang="en-US" sz="2200" b="0" i="0" u="none" strike="noStrike" cap="none" dirty="0">
                <a:solidFill>
                  <a:schemeClr val="accent2"/>
                </a:solidFill>
                <a:latin typeface="Tahoma"/>
                <a:ea typeface="Tahoma"/>
                <a:cs typeface="Tahoma"/>
                <a:sym typeface="Tahoma"/>
              </a:rPr>
              <a:t>Questions?? Feel free to contact us…</a:t>
            </a:r>
          </a:p>
          <a:p>
            <a:pPr marL="457200" marR="0" lvl="1" indent="0" algn="l" rtl="0">
              <a:spcBef>
                <a:spcPts val="400"/>
              </a:spcBef>
              <a:spcAft>
                <a:spcPts val="0"/>
              </a:spcAft>
              <a:buNone/>
            </a:pPr>
            <a:endParaRPr sz="1000" b="0" i="0" u="none" strike="noStrike" cap="none" dirty="0">
              <a:solidFill>
                <a:schemeClr val="accent2"/>
              </a:solidFill>
              <a:latin typeface="Tahoma"/>
              <a:ea typeface="Tahoma"/>
              <a:cs typeface="Tahoma"/>
              <a:sym typeface="Tahoma"/>
            </a:endParaRPr>
          </a:p>
          <a:p>
            <a:pPr marL="742950" marR="0" lvl="1" indent="-285750" algn="l" rtl="0">
              <a:spcBef>
                <a:spcPts val="400"/>
              </a:spcBef>
              <a:spcAft>
                <a:spcPts val="0"/>
              </a:spcAft>
              <a:buClr>
                <a:schemeClr val="accent2"/>
              </a:buClr>
              <a:buSzPct val="100000"/>
              <a:buFont typeface="Noto Sans Symbols"/>
              <a:buChar char="▪"/>
            </a:pPr>
            <a:r>
              <a:rPr lang="en-US" sz="2000" dirty="0" err="1" smtClean="0">
                <a:solidFill>
                  <a:schemeClr val="accent2"/>
                </a:solidFill>
                <a:latin typeface="Tahoma"/>
                <a:ea typeface="Tahoma"/>
                <a:cs typeface="Tahoma"/>
                <a:sym typeface="Tahoma"/>
              </a:rPr>
              <a:t>María</a:t>
            </a:r>
            <a:r>
              <a:rPr lang="en-US" sz="2000" dirty="0" smtClean="0">
                <a:solidFill>
                  <a:schemeClr val="accent2"/>
                </a:solidFill>
                <a:latin typeface="Tahoma"/>
                <a:ea typeface="Tahoma"/>
                <a:cs typeface="Tahoma"/>
                <a:sym typeface="Tahoma"/>
              </a:rPr>
              <a:t> Ocasio Torres</a:t>
            </a:r>
            <a:r>
              <a:rPr lang="en-US" sz="2000" b="0" i="0" u="none" strike="noStrike" cap="none" dirty="0" smtClean="0">
                <a:solidFill>
                  <a:schemeClr val="accent2"/>
                </a:solidFill>
                <a:latin typeface="Tahoma"/>
                <a:ea typeface="Tahoma"/>
                <a:cs typeface="Tahoma"/>
                <a:sym typeface="Tahoma"/>
              </a:rPr>
              <a:t>, </a:t>
            </a:r>
            <a:r>
              <a:rPr lang="en-US" sz="2000" b="0" i="0" u="none" strike="noStrike" cap="none" dirty="0">
                <a:solidFill>
                  <a:schemeClr val="accent2"/>
                </a:solidFill>
                <a:latin typeface="Tahoma"/>
                <a:ea typeface="Tahoma"/>
                <a:cs typeface="Tahoma"/>
                <a:sym typeface="Tahoma"/>
              </a:rPr>
              <a:t>PhD</a:t>
            </a:r>
          </a:p>
          <a:p>
            <a:pPr marL="457200" lvl="2">
              <a:spcBef>
                <a:spcPts val="400"/>
              </a:spcBef>
              <a:buClr>
                <a:schemeClr val="accent2"/>
              </a:buClr>
              <a:buSzPct val="100000"/>
            </a:pPr>
            <a:r>
              <a:rPr lang="en-US" sz="2000" b="0" i="0" strike="noStrike" cap="none" dirty="0" smtClean="0">
                <a:solidFill>
                  <a:schemeClr val="hlink"/>
                </a:solidFill>
                <a:latin typeface="Arial"/>
                <a:ea typeface="Arial"/>
                <a:cs typeface="Arial"/>
                <a:sym typeface="Arial"/>
              </a:rPr>
              <a:t>	</a:t>
            </a:r>
            <a:r>
              <a:rPr lang="en-US" sz="2000" b="0" i="0" strike="noStrike" cap="none" dirty="0" smtClean="0">
                <a:solidFill>
                  <a:schemeClr val="hlink"/>
                </a:solidFill>
                <a:sym typeface="Arial"/>
              </a:rPr>
              <a:t>maria</a:t>
            </a:r>
            <a:r>
              <a:rPr lang="en-US" sz="2000" dirty="0" smtClean="0">
                <a:solidFill>
                  <a:schemeClr val="hlink"/>
                </a:solidFill>
              </a:rPr>
              <a:t>pr_24@yahoo.com</a:t>
            </a:r>
          </a:p>
          <a:p>
            <a:pPr marL="914400" marR="0" lvl="2" indent="0" algn="l" rtl="0">
              <a:spcBef>
                <a:spcPts val="400"/>
              </a:spcBef>
              <a:spcAft>
                <a:spcPts val="0"/>
              </a:spcAft>
              <a:buNone/>
            </a:pPr>
            <a:endParaRPr sz="1200" b="0" i="0" u="none" strike="noStrike" cap="none" dirty="0">
              <a:solidFill>
                <a:schemeClr val="dk1"/>
              </a:solidFill>
              <a:latin typeface="Arial"/>
              <a:ea typeface="Arial"/>
              <a:cs typeface="Arial"/>
              <a:sym typeface="Arial"/>
            </a:endParaRPr>
          </a:p>
          <a:p>
            <a:pPr marL="742950" marR="0" lvl="1" indent="-285750" algn="l" rtl="0">
              <a:spcBef>
                <a:spcPts val="400"/>
              </a:spcBef>
              <a:spcAft>
                <a:spcPts val="0"/>
              </a:spcAft>
              <a:buClr>
                <a:schemeClr val="accent2"/>
              </a:buClr>
              <a:buSzPct val="100000"/>
              <a:buFont typeface="Noto Sans Symbols"/>
              <a:buChar char="▪"/>
            </a:pPr>
            <a:r>
              <a:rPr lang="en-US" sz="2000" b="0" i="0" u="none" strike="noStrike" cap="none" dirty="0">
                <a:solidFill>
                  <a:schemeClr val="accent2"/>
                </a:solidFill>
                <a:latin typeface="Tahoma"/>
                <a:ea typeface="Tahoma"/>
                <a:cs typeface="Tahoma"/>
                <a:sym typeface="Tahoma"/>
              </a:rPr>
              <a:t>Patricia </a:t>
            </a:r>
            <a:r>
              <a:rPr lang="en-US" sz="2000" b="0" i="0" u="none" strike="noStrike" cap="none" dirty="0" err="1">
                <a:solidFill>
                  <a:schemeClr val="accent2"/>
                </a:solidFill>
                <a:latin typeface="Tahoma"/>
                <a:ea typeface="Tahoma"/>
                <a:cs typeface="Tahoma"/>
                <a:sym typeface="Tahoma"/>
              </a:rPr>
              <a:t>Ordóñez</a:t>
            </a:r>
            <a:r>
              <a:rPr lang="en-US" sz="2000" b="0" i="0" u="none" strike="noStrike" cap="none" dirty="0">
                <a:solidFill>
                  <a:schemeClr val="accent2"/>
                </a:solidFill>
                <a:latin typeface="Tahoma"/>
                <a:ea typeface="Tahoma"/>
                <a:cs typeface="Tahoma"/>
                <a:sym typeface="Tahoma"/>
              </a:rPr>
              <a:t>, PhD</a:t>
            </a:r>
          </a:p>
          <a:p>
            <a:pPr marL="914400" marR="0" lvl="2" indent="0" algn="l" rtl="0">
              <a:spcBef>
                <a:spcPts val="400"/>
              </a:spcBef>
              <a:spcAft>
                <a:spcPts val="0"/>
              </a:spcAft>
              <a:buSzPct val="25000"/>
              <a:buNone/>
            </a:pPr>
            <a:r>
              <a:rPr lang="en-US" sz="2000" b="0" i="0" strike="noStrike" cap="none" dirty="0">
                <a:solidFill>
                  <a:schemeClr val="hlink"/>
                </a:solidFill>
                <a:latin typeface="Tahoma"/>
                <a:ea typeface="Tahoma"/>
                <a:cs typeface="Tahoma"/>
                <a:sym typeface="Tahoma"/>
              </a:rPr>
              <a:t>pattiordonez@gmail.com</a:t>
            </a:r>
          </a:p>
          <a:p>
            <a:pPr marL="1257300" marR="0" lvl="2" indent="-342900" algn="l" rtl="0">
              <a:spcBef>
                <a:spcPts val="400"/>
              </a:spcBef>
              <a:spcAft>
                <a:spcPts val="0"/>
              </a:spcAft>
              <a:buSzPct val="25000"/>
              <a:buFont typeface="Arial"/>
              <a:buChar char="•"/>
            </a:pPr>
            <a:endParaRPr lang="en-US" sz="1200" b="0" i="0" u="sng" strike="noStrike" cap="none" dirty="0">
              <a:solidFill>
                <a:schemeClr val="hlink"/>
              </a:solidFill>
              <a:latin typeface="Tahoma"/>
              <a:ea typeface="Tahoma"/>
              <a:cs typeface="Tahoma"/>
              <a:sym typeface="Tahoma"/>
              <a:hlinkClick r:id="rId3"/>
            </a:endParaRPr>
          </a:p>
          <a:p>
            <a:pPr marL="742950" lvl="1" indent="-285750">
              <a:spcBef>
                <a:spcPts val="400"/>
              </a:spcBef>
              <a:buClr>
                <a:schemeClr val="accent2"/>
              </a:buClr>
              <a:buSzPct val="100000"/>
              <a:buFont typeface="Noto Sans Symbols"/>
              <a:buChar char="▪"/>
            </a:pPr>
            <a:r>
              <a:rPr lang="en-US" sz="2000" dirty="0" smtClean="0">
                <a:solidFill>
                  <a:schemeClr val="accent2"/>
                </a:solidFill>
                <a:latin typeface="Tahoma"/>
                <a:ea typeface="Tahoma"/>
                <a:cs typeface="Tahoma"/>
                <a:sym typeface="Tahoma"/>
              </a:rPr>
              <a:t>Diana Silva</a:t>
            </a:r>
            <a:endParaRPr lang="en-US" sz="2000" dirty="0">
              <a:solidFill>
                <a:schemeClr val="accent2"/>
              </a:solidFill>
              <a:latin typeface="Tahoma"/>
              <a:ea typeface="Tahoma"/>
              <a:cs typeface="Tahoma"/>
              <a:sym typeface="Tahoma"/>
            </a:endParaRPr>
          </a:p>
          <a:p>
            <a:pPr marL="914400" lvl="2">
              <a:spcBef>
                <a:spcPts val="400"/>
              </a:spcBef>
              <a:buSzPct val="25000"/>
            </a:pPr>
            <a:r>
              <a:rPr lang="en-US" sz="2000" dirty="0">
                <a:solidFill>
                  <a:schemeClr val="hlink"/>
                </a:solidFill>
                <a:latin typeface="Tahoma"/>
                <a:ea typeface="Tahoma"/>
                <a:cs typeface="Tahoma"/>
                <a:sym typeface="Tahoma"/>
              </a:rPr>
              <a:t>d</a:t>
            </a:r>
            <a:r>
              <a:rPr lang="en-US" sz="2000" dirty="0" smtClean="0">
                <a:solidFill>
                  <a:schemeClr val="hlink"/>
                </a:solidFill>
                <a:latin typeface="Tahoma"/>
                <a:ea typeface="Tahoma"/>
                <a:cs typeface="Tahoma"/>
                <a:sym typeface="Tahoma"/>
              </a:rPr>
              <a:t>ianavsilva@gmail.com</a:t>
            </a:r>
            <a:endParaRPr lang="en-US" sz="2000" dirty="0">
              <a:solidFill>
                <a:schemeClr val="hlink"/>
              </a:solidFill>
              <a:latin typeface="Tahoma"/>
              <a:ea typeface="Tahoma"/>
              <a:cs typeface="Tahoma"/>
              <a:sym typeface="Tahoma"/>
              <a:hlinkClick r:id="rId3"/>
            </a:endParaRPr>
          </a:p>
          <a:p>
            <a:pPr marL="914400" marR="0" lvl="2" indent="0" algn="l" rtl="0">
              <a:spcBef>
                <a:spcPts val="400"/>
              </a:spcBef>
              <a:spcAft>
                <a:spcPts val="0"/>
              </a:spcAft>
              <a:buNone/>
            </a:pPr>
            <a:endParaRPr sz="1200" b="0" i="0" u="none" strike="noStrike" cap="none" dirty="0">
              <a:solidFill>
                <a:schemeClr val="accent2"/>
              </a:solidFill>
              <a:latin typeface="Tahoma"/>
              <a:ea typeface="Tahoma"/>
              <a:cs typeface="Tahoma"/>
              <a:sym typeface="Tahoma"/>
            </a:endParaRPr>
          </a:p>
          <a:p>
            <a:pPr marL="0" marR="0" lvl="2" indent="0" algn="l" rtl="0">
              <a:spcBef>
                <a:spcPts val="400"/>
              </a:spcBef>
              <a:spcAft>
                <a:spcPts val="0"/>
              </a:spcAft>
              <a:buSzPct val="25000"/>
              <a:buNone/>
            </a:pPr>
            <a:r>
              <a:rPr lang="en-US" sz="2000" b="0" i="0" u="none" strike="noStrike" cap="none" dirty="0">
                <a:solidFill>
                  <a:schemeClr val="accent2"/>
                </a:solidFill>
                <a:latin typeface="Tahoma"/>
                <a:ea typeface="Tahoma"/>
                <a:cs typeface="Tahoma"/>
                <a:sym typeface="Tahoma"/>
              </a:rPr>
              <a:t>Thanks to </a:t>
            </a:r>
            <a:r>
              <a:rPr lang="en-US" sz="2000" b="0" i="0" u="none" strike="noStrike" cap="none" dirty="0" smtClean="0">
                <a:solidFill>
                  <a:schemeClr val="accent2"/>
                </a:solidFill>
                <a:latin typeface="Tahoma"/>
                <a:ea typeface="Tahoma"/>
                <a:cs typeface="Tahoma"/>
                <a:sym typeface="Tahoma"/>
              </a:rPr>
              <a:t>Frances Carter-Johnson</a:t>
            </a:r>
            <a:r>
              <a:rPr lang="en-US" sz="2000" b="0" i="0" u="none" strike="noStrike" cap="none" smtClean="0">
                <a:solidFill>
                  <a:schemeClr val="accent2"/>
                </a:solidFill>
                <a:latin typeface="Tahoma"/>
                <a:ea typeface="Tahoma"/>
                <a:cs typeface="Tahoma"/>
                <a:sym typeface="Tahoma"/>
              </a:rPr>
              <a:t>, CAHSI</a:t>
            </a:r>
            <a:r>
              <a:rPr lang="en-US" sz="2000" b="0" i="0" u="none" strike="noStrike" cap="none" dirty="0">
                <a:solidFill>
                  <a:schemeClr val="accent2"/>
                </a:solidFill>
                <a:latin typeface="Tahoma"/>
                <a:ea typeface="Tahoma"/>
                <a:cs typeface="Tahoma"/>
                <a:sym typeface="Tahoma"/>
              </a:rPr>
              <a:t>, Woodrow </a:t>
            </a:r>
            <a:r>
              <a:rPr lang="en-US" sz="2000" b="0" i="0" u="none" strike="noStrike" cap="none">
                <a:solidFill>
                  <a:schemeClr val="accent2"/>
                </a:solidFill>
                <a:latin typeface="Tahoma"/>
                <a:ea typeface="Tahoma"/>
                <a:cs typeface="Tahoma"/>
                <a:sym typeface="Tahoma"/>
              </a:rPr>
              <a:t>Winchester</a:t>
            </a:r>
            <a:r>
              <a:rPr lang="en-US" sz="2000" b="0" i="0" u="none" strike="noStrike" cap="none" smtClean="0">
                <a:solidFill>
                  <a:schemeClr val="accent2"/>
                </a:solidFill>
                <a:latin typeface="Tahoma"/>
                <a:ea typeface="Tahoma"/>
                <a:cs typeface="Tahoma"/>
                <a:sym typeface="Tahoma"/>
              </a:rPr>
              <a:t>, </a:t>
            </a:r>
            <a:r>
              <a:rPr lang="en-US" sz="2000" b="0" i="0" u="none" strike="noStrike" cap="none" dirty="0">
                <a:solidFill>
                  <a:schemeClr val="accent2"/>
                </a:solidFill>
                <a:latin typeface="Tahoma"/>
                <a:ea typeface="Tahoma"/>
                <a:cs typeface="Tahoma"/>
                <a:sym typeface="Tahoma"/>
              </a:rPr>
              <a:t>Nicole Aponte, Jorge Ortiz-</a:t>
            </a:r>
            <a:r>
              <a:rPr lang="en-US" sz="2000" b="0" i="0" u="none" strike="noStrike" cap="none" dirty="0" err="1">
                <a:solidFill>
                  <a:schemeClr val="accent2"/>
                </a:solidFill>
                <a:latin typeface="Tahoma"/>
                <a:ea typeface="Tahoma"/>
                <a:cs typeface="Tahoma"/>
                <a:sym typeface="Tahoma"/>
              </a:rPr>
              <a:t>Carpena</a:t>
            </a:r>
            <a:r>
              <a:rPr lang="en-US" sz="2000" b="0" i="0" u="none" strike="noStrike" cap="none" dirty="0">
                <a:solidFill>
                  <a:schemeClr val="accent2"/>
                </a:solidFill>
                <a:latin typeface="Tahoma"/>
                <a:ea typeface="Tahoma"/>
                <a:cs typeface="Tahoma"/>
                <a:sym typeface="Tahoma"/>
              </a:rPr>
              <a:t>, Edwin Rosado for their contributions to this presentation.</a:t>
            </a:r>
          </a:p>
          <a:p>
            <a:pPr marL="460375" marR="0" lvl="2" indent="-3175" algn="l" rtl="0">
              <a:spcBef>
                <a:spcPts val="400"/>
              </a:spcBef>
              <a:spcAft>
                <a:spcPts val="0"/>
              </a:spcAft>
              <a:buNone/>
            </a:pPr>
            <a:endParaRPr sz="2000" b="0" i="0" u="none" strike="noStrike" cap="none" dirty="0">
              <a:solidFill>
                <a:schemeClr val="accent2"/>
              </a:solidFill>
              <a:latin typeface="Tahoma"/>
              <a:ea typeface="Tahoma"/>
              <a:cs typeface="Tahoma"/>
              <a:sym typeface="Tahoma"/>
            </a:endParaRPr>
          </a:p>
          <a:p>
            <a:pPr marL="914400" marR="0" lvl="2" indent="0" algn="l" rtl="0">
              <a:spcBef>
                <a:spcPts val="440"/>
              </a:spcBef>
              <a:spcAft>
                <a:spcPts val="0"/>
              </a:spcAft>
              <a:buNone/>
            </a:pPr>
            <a:endParaRPr sz="2200" b="0" i="0" u="none" strike="noStrike" cap="none" dirty="0">
              <a:solidFill>
                <a:schemeClr val="accent2"/>
              </a:solidFill>
              <a:latin typeface="Tahoma"/>
              <a:ea typeface="Tahoma"/>
              <a:cs typeface="Tahoma"/>
              <a:sym typeface="Tahoma"/>
            </a:endParaRPr>
          </a:p>
          <a:p>
            <a:pPr marL="914400" marR="0" lvl="2" indent="0" algn="l" rtl="0">
              <a:spcBef>
                <a:spcPts val="440"/>
              </a:spcBef>
              <a:spcAft>
                <a:spcPts val="0"/>
              </a:spcAft>
              <a:buNone/>
            </a:pPr>
            <a:endParaRPr sz="2200" b="0" i="0" u="none" strike="noStrike" cap="none" dirty="0">
              <a:solidFill>
                <a:schemeClr val="accent2"/>
              </a:solidFill>
              <a:latin typeface="Tahoma"/>
              <a:ea typeface="Tahoma"/>
              <a:cs typeface="Tahoma"/>
              <a:sym typeface="Tahoma"/>
            </a:endParaRPr>
          </a:p>
          <a:p>
            <a:pPr marL="914400" marR="0" lvl="2" indent="0" algn="l" rtl="0">
              <a:spcBef>
                <a:spcPts val="440"/>
              </a:spcBef>
              <a:spcAft>
                <a:spcPts val="0"/>
              </a:spcAft>
              <a:buNone/>
            </a:pPr>
            <a:endParaRPr sz="2200" b="0" i="0" u="none" strike="noStrike" cap="none" dirty="0">
              <a:solidFill>
                <a:schemeClr val="accent2"/>
              </a:solidFill>
              <a:latin typeface="Tahoma"/>
              <a:ea typeface="Tahoma"/>
              <a:cs typeface="Tahoma"/>
              <a:sym typeface="Tahoma"/>
            </a:endParaRPr>
          </a:p>
        </p:txBody>
      </p:sp>
      <p:sp>
        <p:nvSpPr>
          <p:cNvPr id="797" name="Shape 797"/>
          <p:cNvSpPr/>
          <p:nvPr/>
        </p:nvSpPr>
        <p:spPr>
          <a:xfrm>
            <a:off x="1485900" y="6058219"/>
            <a:ext cx="6172199" cy="762000"/>
          </a:xfrm>
          <a:prstGeom prst="roundRect">
            <a:avLst>
              <a:gd name="adj" fmla="val 16667"/>
            </a:avLst>
          </a:prstGeom>
          <a:solidFill>
            <a:schemeClr val="lt1"/>
          </a:solidFill>
          <a:ln w="25400" cap="flat" cmpd="sng">
            <a:solidFill>
              <a:schemeClr val="dk1"/>
            </a:solidFill>
            <a:prstDash val="solid"/>
            <a:round/>
            <a:headEnd type="none" w="med" len="med"/>
            <a:tailEnd type="none" w="med" len="med"/>
          </a:ln>
          <a:effectLst>
            <a:outerShdw blurRad="50799" dist="38100" dir="13500000" algn="br" rotWithShape="0">
              <a:srgbClr val="000000">
                <a:alpha val="40000"/>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8" name="Shape 798"/>
          <p:cNvSpPr txBox="1"/>
          <p:nvPr/>
        </p:nvSpPr>
        <p:spPr>
          <a:xfrm>
            <a:off x="1535366" y="6045905"/>
            <a:ext cx="6019799" cy="83099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b="1">
                <a:solidFill>
                  <a:srgbClr val="FF0000"/>
                </a:solidFill>
                <a:latin typeface="Arial"/>
                <a:ea typeface="Arial"/>
                <a:cs typeface="Arial"/>
                <a:sym typeface="Arial"/>
              </a:rPr>
              <a:t>This presentation and several other resources can be found at moodle.com.uprrp.edu in the open course – </a:t>
            </a:r>
          </a:p>
          <a:p>
            <a:pPr marL="0" marR="0" lvl="0" indent="0" algn="ctr" rtl="0">
              <a:spcBef>
                <a:spcPts val="0"/>
              </a:spcBef>
              <a:spcAft>
                <a:spcPts val="0"/>
              </a:spcAft>
              <a:buSzPct val="25000"/>
              <a:buNone/>
            </a:pPr>
            <a:r>
              <a:rPr lang="en-US" sz="1600" b="1" i="1">
                <a:solidFill>
                  <a:srgbClr val="FF0000"/>
                </a:solidFill>
                <a:latin typeface="Arial"/>
                <a:ea typeface="Arial"/>
                <a:cs typeface="Arial"/>
                <a:sym typeface="Arial"/>
              </a:rPr>
              <a:t>“How to fund your graduate education”</a:t>
            </a:r>
          </a:p>
        </p:txBody>
      </p:sp>
      <p:pic>
        <p:nvPicPr>
          <p:cNvPr id="799" name="Shape 799"/>
          <p:cNvPicPr preferRelativeResize="0"/>
          <p:nvPr/>
        </p:nvPicPr>
        <p:blipFill rotWithShape="1">
          <a:blip r:embed="rId4">
            <a:alphaModFix/>
          </a:blip>
          <a:srcRect/>
          <a:stretch/>
        </p:blipFill>
        <p:spPr>
          <a:xfrm>
            <a:off x="5514268" y="1726208"/>
            <a:ext cx="3362324" cy="942975"/>
          </a:xfrm>
          <a:prstGeom prst="rect">
            <a:avLst/>
          </a:prstGeom>
          <a:noFill/>
          <a:ln>
            <a:noFill/>
          </a:ln>
        </p:spPr>
      </p:pic>
      <p:pic>
        <p:nvPicPr>
          <p:cNvPr id="801" name="Shape 801"/>
          <p:cNvPicPr preferRelativeResize="0"/>
          <p:nvPr/>
        </p:nvPicPr>
        <p:blipFill rotWithShape="1">
          <a:blip r:embed="rId5">
            <a:alphaModFix/>
          </a:blip>
          <a:srcRect/>
          <a:stretch/>
        </p:blipFill>
        <p:spPr>
          <a:xfrm>
            <a:off x="7450005" y="2872172"/>
            <a:ext cx="1219199" cy="1219199"/>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3253" y="2712025"/>
            <a:ext cx="1263551" cy="1263551"/>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0989" y="3511181"/>
            <a:ext cx="1560388" cy="1470483"/>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8030" y="4242770"/>
            <a:ext cx="754280" cy="141570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63102220"/>
              </p:ext>
            </p:extLst>
          </p:nvPr>
        </p:nvGraphicFramePr>
        <p:xfrm>
          <a:off x="66838" y="1330605"/>
          <a:ext cx="8785666" cy="4655639"/>
        </p:xfrm>
        <a:graphic>
          <a:graphicData uri="http://schemas.openxmlformats.org/drawingml/2006/table">
            <a:tbl>
              <a:tblPr firstRow="1" bandRow="1">
                <a:tableStyleId>{68D230F3-CF80-4859-8CE7-A43EE81993B5}</a:tableStyleId>
              </a:tblPr>
              <a:tblGrid>
                <a:gridCol w="2196416">
                  <a:extLst>
                    <a:ext uri="{9D8B030D-6E8A-4147-A177-3AD203B41FA5}">
                      <a16:colId xmlns="" xmlns:a16="http://schemas.microsoft.com/office/drawing/2014/main" val="574077931"/>
                    </a:ext>
                  </a:extLst>
                </a:gridCol>
                <a:gridCol w="2175247">
                  <a:extLst>
                    <a:ext uri="{9D8B030D-6E8A-4147-A177-3AD203B41FA5}">
                      <a16:colId xmlns="" xmlns:a16="http://schemas.microsoft.com/office/drawing/2014/main" val="2311701225"/>
                    </a:ext>
                  </a:extLst>
                </a:gridCol>
                <a:gridCol w="2217587">
                  <a:extLst>
                    <a:ext uri="{9D8B030D-6E8A-4147-A177-3AD203B41FA5}">
                      <a16:colId xmlns="" xmlns:a16="http://schemas.microsoft.com/office/drawing/2014/main" val="580465535"/>
                    </a:ext>
                  </a:extLst>
                </a:gridCol>
                <a:gridCol w="2196416">
                  <a:extLst>
                    <a:ext uri="{9D8B030D-6E8A-4147-A177-3AD203B41FA5}">
                      <a16:colId xmlns="" xmlns:a16="http://schemas.microsoft.com/office/drawing/2014/main" val="485272040"/>
                    </a:ext>
                  </a:extLst>
                </a:gridCol>
              </a:tblGrid>
              <a:tr h="714956">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University</a:t>
                      </a:r>
                      <a:r>
                        <a:rPr lang="en-US" sz="1400" baseline="0" dirty="0"/>
                        <a:t> </a:t>
                      </a:r>
                      <a:r>
                        <a:rPr lang="en-US" sz="1400" dirty="0"/>
                        <a:t>Fellowship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Advisor Support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External 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70238824"/>
                  </a:ext>
                </a:extLst>
              </a:tr>
              <a:tr h="532525">
                <a:tc>
                  <a:txBody>
                    <a:bodyPr/>
                    <a:lstStyle/>
                    <a:p>
                      <a:r>
                        <a:rPr lang="en-US" sz="1400" dirty="0"/>
                        <a:t>Choose</a:t>
                      </a:r>
                      <a:r>
                        <a:rPr lang="en-US" sz="1400" baseline="0" dirty="0"/>
                        <a:t> the advisor YOU want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bg2"/>
                          </a:solidFill>
                        </a:rPr>
                        <a:t>May</a:t>
                      </a:r>
                      <a:r>
                        <a:rPr lang="en-US" sz="1400" baseline="0" dirty="0">
                          <a:solidFill>
                            <a:schemeClr val="bg2"/>
                          </a:solidFill>
                        </a:rPr>
                        <a:t> vary</a:t>
                      </a:r>
                      <a:endParaRPr lang="en-US" sz="1400" dirty="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Difficult</a:t>
                      </a:r>
                      <a:r>
                        <a:rPr lang="en-US" sz="1400" baseline="0" dirty="0"/>
                        <a:t> to change advisors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Easier to change advisors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71912851"/>
                  </a:ext>
                </a:extLst>
              </a:tr>
              <a:tr h="1171554">
                <a:tc>
                  <a:txBody>
                    <a:bodyPr/>
                    <a:lstStyle/>
                    <a:p>
                      <a:r>
                        <a:rPr lang="en-US" sz="1400" dirty="0"/>
                        <a:t>Advisor runs</a:t>
                      </a:r>
                      <a:r>
                        <a:rPr lang="en-US" sz="1400" baseline="0" dirty="0"/>
                        <a:t> out of money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bg2"/>
                          </a:solidFill>
                        </a:rPr>
                        <a:t>Department</a:t>
                      </a:r>
                      <a:r>
                        <a:rPr lang="en-US" sz="1400" baseline="0" dirty="0">
                          <a:solidFill>
                            <a:schemeClr val="bg2"/>
                          </a:solidFill>
                        </a:rPr>
                        <a:t> </a:t>
                      </a:r>
                      <a:r>
                        <a:rPr lang="en-US" sz="1400" b="1" u="sng" baseline="0" dirty="0">
                          <a:solidFill>
                            <a:schemeClr val="bg2"/>
                          </a:solidFill>
                        </a:rPr>
                        <a:t>may</a:t>
                      </a:r>
                      <a:r>
                        <a:rPr lang="en-US" sz="1400" baseline="0" dirty="0">
                          <a:solidFill>
                            <a:schemeClr val="bg2"/>
                          </a:solidFill>
                        </a:rPr>
                        <a:t> support student, may need to switch advisors, sometimes dismissal</a:t>
                      </a:r>
                      <a:endParaRPr lang="en-US" sz="1400" dirty="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You or</a:t>
                      </a:r>
                      <a:r>
                        <a:rPr lang="en-US" sz="1400" baseline="0" dirty="0"/>
                        <a:t> advisor need to come up with new source of funding</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You will still be paid!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08544483"/>
                  </a:ext>
                </a:extLst>
              </a:tr>
              <a:tr h="532525">
                <a:tc>
                  <a:txBody>
                    <a:bodyPr/>
                    <a:lstStyle/>
                    <a:p>
                      <a:r>
                        <a:rPr lang="en-US" sz="1400" dirty="0"/>
                        <a:t>Partial</a:t>
                      </a:r>
                      <a:r>
                        <a:rPr lang="en-US" sz="1400" baseline="0" dirty="0"/>
                        <a:t> funding</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First year</a:t>
                      </a:r>
                      <a:r>
                        <a:rPr lang="en-US" sz="1400" baseline="0" dirty="0"/>
                        <a:t> only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At advisor’s discretion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Many fellowships for 3+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458134"/>
                  </a:ext>
                </a:extLst>
              </a:tr>
              <a:tr h="958544">
                <a:tc>
                  <a:txBody>
                    <a:bodyPr/>
                    <a:lstStyle/>
                    <a:p>
                      <a:r>
                        <a:rPr lang="en-US" sz="1400" dirty="0"/>
                        <a:t>Teaching requirement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Usually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advisor’s discretion</a:t>
                      </a:r>
                      <a:r>
                        <a:rPr lang="en-US" sz="1400" baseline="0" dirty="0"/>
                        <a:t> (may ask you to teach to supplement their financial support)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96147641"/>
                  </a:ext>
                </a:extLst>
              </a:tr>
              <a:tr h="745535">
                <a:tc>
                  <a:txBody>
                    <a:bodyPr/>
                    <a:lstStyle/>
                    <a:p>
                      <a:r>
                        <a:rPr lang="en-US" sz="1400" dirty="0"/>
                        <a:t>Makes you more competitive</a:t>
                      </a:r>
                      <a:r>
                        <a:rPr lang="en-US" sz="1400" baseline="0" dirty="0"/>
                        <a:t> for (academic) jobs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14130724"/>
                  </a:ext>
                </a:extLst>
              </a:tr>
            </a:tbl>
          </a:graphicData>
        </a:graphic>
      </p:graphicFrame>
      <p:sp>
        <p:nvSpPr>
          <p:cNvPr id="5" name="TextBox 4"/>
          <p:cNvSpPr txBox="1"/>
          <p:nvPr/>
        </p:nvSpPr>
        <p:spPr>
          <a:xfrm>
            <a:off x="834631" y="290482"/>
            <a:ext cx="6896100" cy="646331"/>
          </a:xfrm>
          <a:prstGeom prst="rect">
            <a:avLst/>
          </a:prstGeom>
          <a:noFill/>
        </p:spPr>
        <p:txBody>
          <a:bodyPr wrap="square" rtlCol="0">
            <a:spAutoFit/>
          </a:bodyPr>
          <a:lstStyle/>
          <a:p>
            <a:r>
              <a:rPr lang="en-US" sz="3600" dirty="0"/>
              <a:t>The Good, the Bad and the Ugly</a:t>
            </a:r>
          </a:p>
        </p:txBody>
      </p:sp>
      <p:sp>
        <p:nvSpPr>
          <p:cNvPr id="6" name="Rectangle 5"/>
          <p:cNvSpPr/>
          <p:nvPr/>
        </p:nvSpPr>
        <p:spPr>
          <a:xfrm>
            <a:off x="6667304" y="1330605"/>
            <a:ext cx="2185200" cy="472248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452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p:nvPr/>
        </p:nvSpPr>
        <p:spPr>
          <a:xfrm>
            <a:off x="381000" y="1371600"/>
            <a:ext cx="8458200" cy="4495800"/>
          </a:xfrm>
          <a:prstGeom prst="roundRect">
            <a:avLst>
              <a:gd name="adj" fmla="val 0"/>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 name="Shape 344"/>
          <p:cNvSpPr txBox="1"/>
          <p:nvPr/>
        </p:nvSpPr>
        <p:spPr>
          <a:xfrm>
            <a:off x="228600" y="1752600"/>
            <a:ext cx="8610599" cy="4876799"/>
          </a:xfrm>
          <a:prstGeom prst="rect">
            <a:avLst/>
          </a:prstGeom>
          <a:noFill/>
          <a:ln>
            <a:noFill/>
          </a:ln>
        </p:spPr>
        <p:txBody>
          <a:bodyPr lIns="91425" tIns="45700" rIns="91425" bIns="45700" anchor="t" anchorCtr="0">
            <a:noAutofit/>
          </a:bodyPr>
          <a:lstStyle/>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3"/>
              </a:rPr>
              <a:t>http://www.ncsu.edu/grad/financial-support/fellowships.html</a:t>
            </a:r>
            <a:r>
              <a:rPr lang="en-US" sz="20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Tahoma"/>
                <a:ea typeface="Tahoma"/>
                <a:cs typeface="Tahoma"/>
                <a:sym typeface="Tahoma"/>
              </a:rPr>
              <a:t>(fellowships by deadline date)</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Tahoma"/>
                <a:ea typeface="Tahoma"/>
                <a:cs typeface="Tahoma"/>
                <a:sym typeface="Tahoma"/>
                <a:hlinkClick r:id="rId4"/>
              </a:rPr>
              <a:t>http://gradschool.umbc.edu/funding/fellowships/</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Tahoma"/>
                <a:ea typeface="Tahoma"/>
                <a:cs typeface="Tahoma"/>
                <a:sym typeface="Tahoma"/>
                <a:hlinkClick r:id="rId5"/>
              </a:rPr>
              <a:t>http://www.finaid.com/</a:t>
            </a:r>
            <a:r>
              <a:rPr lang="en-US" sz="2000" b="0" i="0" u="none" strike="noStrike" cap="none">
                <a:solidFill>
                  <a:srgbClr val="404040"/>
                </a:solidFill>
                <a:latin typeface="Tahoma"/>
                <a:ea typeface="Tahoma"/>
                <a:cs typeface="Tahoma"/>
                <a:sym typeface="Tahoma"/>
              </a:rPr>
              <a:t> </a:t>
            </a:r>
            <a:r>
              <a:rPr lang="en-US" sz="2000" b="0" i="0" u="none" strike="noStrike" cap="none">
                <a:solidFill>
                  <a:schemeClr val="dk1"/>
                </a:solidFill>
                <a:latin typeface="Tahoma"/>
                <a:ea typeface="Tahoma"/>
                <a:cs typeface="Tahoma"/>
                <a:sym typeface="Tahoma"/>
              </a:rPr>
              <a:t>and </a:t>
            </a:r>
            <a:r>
              <a:rPr lang="en-US" sz="2000" b="0" i="0" u="sng" strike="noStrike" cap="none">
                <a:solidFill>
                  <a:schemeClr val="hlink"/>
                </a:solidFill>
                <a:latin typeface="Tahoma"/>
                <a:ea typeface="Tahoma"/>
                <a:cs typeface="Tahoma"/>
                <a:sym typeface="Tahoma"/>
                <a:hlinkClick r:id="rId6"/>
              </a:rPr>
              <a:t>http://www.fastweb.com/</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Tahoma"/>
                <a:ea typeface="Tahoma"/>
                <a:cs typeface="Tahoma"/>
                <a:sym typeface="Tahoma"/>
                <a:hlinkClick r:id="rId7"/>
              </a:rPr>
              <a:t>https://bigfuture.collegeboard.org/scholarship-search</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8"/>
              </a:rPr>
              <a:t>http://sites.nationalacademies.org/pga/Fellowships/PGA_046301</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9"/>
              </a:rPr>
              <a:t>http://hsf.net/en/scholarships/programs/</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Tahoma"/>
                <a:ea typeface="Tahoma"/>
                <a:cs typeface="Tahoma"/>
                <a:sym typeface="Tahoma"/>
                <a:hlinkClick r:id="rId10"/>
              </a:rPr>
              <a:t>https://scholarships.uncf.org/</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11"/>
              </a:rPr>
              <a:t>http://www.scholarshipexperts.com/</a:t>
            </a:r>
            <a:r>
              <a:rPr lang="en-US" sz="2000" b="0" i="0" u="none" strike="noStrike" cap="none">
                <a:solidFill>
                  <a:schemeClr val="dk1"/>
                </a:solidFill>
                <a:latin typeface="Arial"/>
                <a:ea typeface="Arial"/>
                <a:cs typeface="Arial"/>
                <a:sym typeface="Arial"/>
              </a:rPr>
              <a:t> </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Tahoma"/>
                <a:ea typeface="Tahoma"/>
                <a:cs typeface="Tahoma"/>
                <a:sym typeface="Tahoma"/>
                <a:hlinkClick r:id="rId12"/>
              </a:rPr>
              <a:t>http://fulbrightonline.org/</a:t>
            </a:r>
            <a:r>
              <a:rPr lang="en-US" sz="2000" b="0" i="0" u="none" strike="noStrike" cap="none">
                <a:solidFill>
                  <a:srgbClr val="0070C0"/>
                </a:solidFill>
                <a:latin typeface="Tahoma"/>
                <a:ea typeface="Tahoma"/>
                <a:cs typeface="Tahoma"/>
                <a:sym typeface="Tahoma"/>
              </a:rPr>
              <a:t> </a:t>
            </a:r>
            <a:r>
              <a:rPr lang="en-US" sz="2000" b="0" i="0" u="none" strike="noStrike" cap="none">
                <a:solidFill>
                  <a:schemeClr val="dk1"/>
                </a:solidFill>
                <a:latin typeface="Tahoma"/>
                <a:ea typeface="Tahoma"/>
                <a:cs typeface="Tahoma"/>
                <a:sym typeface="Tahoma"/>
              </a:rPr>
              <a:t>(International)</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13"/>
              </a:rPr>
              <a:t>http://ww2.kdp.org/images/PC_Resources/Finding_Funding_for_Grad_School.pdf</a:t>
            </a:r>
          </a:p>
          <a:p>
            <a:pPr marL="566928" marR="0" lvl="1" indent="-8127" algn="l" rtl="0">
              <a:spcBef>
                <a:spcPts val="0"/>
              </a:spcBef>
              <a:spcAft>
                <a:spcPts val="0"/>
              </a:spcAft>
              <a:buNone/>
            </a:pPr>
            <a:endParaRPr sz="2000" b="0" i="0" u="none" strike="noStrike" cap="none">
              <a:solidFill>
                <a:schemeClr val="dk1"/>
              </a:solidFill>
              <a:latin typeface="Arial"/>
              <a:ea typeface="Arial"/>
              <a:cs typeface="Arial"/>
              <a:sym typeface="Arial"/>
            </a:endParaRPr>
          </a:p>
          <a:p>
            <a:pPr marL="822960" marR="0" lvl="1" indent="-264160" algn="l" rtl="0">
              <a:spcBef>
                <a:spcPts val="0"/>
              </a:spcBef>
              <a:spcAft>
                <a:spcPts val="0"/>
              </a:spcAft>
              <a:buClr>
                <a:schemeClr val="accent2"/>
              </a:buClr>
              <a:buFont typeface="Noto Sans Symbols"/>
              <a:buNone/>
            </a:pPr>
            <a:endParaRPr sz="1800" b="0" i="0" u="none" strike="noStrike" cap="none">
              <a:solidFill>
                <a:schemeClr val="dk1"/>
              </a:solidFill>
              <a:latin typeface="Tahoma"/>
              <a:ea typeface="Tahoma"/>
              <a:cs typeface="Tahoma"/>
              <a:sym typeface="Tahoma"/>
            </a:endParaRPr>
          </a:p>
          <a:p>
            <a:pPr marL="822960" marR="0" lvl="1" indent="-264160" algn="l" rtl="0">
              <a:spcBef>
                <a:spcPts val="0"/>
              </a:spcBef>
              <a:spcAft>
                <a:spcPts val="0"/>
              </a:spcAft>
              <a:buClr>
                <a:schemeClr val="accent2"/>
              </a:buClr>
              <a:buFont typeface="Noto Sans Symbols"/>
              <a:buNone/>
            </a:pPr>
            <a:endParaRPr sz="1800" b="0" i="0" u="none" strike="noStrike" cap="none">
              <a:solidFill>
                <a:schemeClr val="dk1"/>
              </a:solidFill>
              <a:latin typeface="Arial"/>
              <a:ea typeface="Arial"/>
              <a:cs typeface="Arial"/>
              <a:sym typeface="Arial"/>
            </a:endParaRPr>
          </a:p>
        </p:txBody>
      </p:sp>
      <p:sp>
        <p:nvSpPr>
          <p:cNvPr id="345" name="Shape 345"/>
          <p:cNvSpPr txBox="1"/>
          <p:nvPr/>
        </p:nvSpPr>
        <p:spPr>
          <a:xfrm>
            <a:off x="495300" y="76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ahoma"/>
              <a:buNone/>
            </a:pPr>
            <a:r>
              <a:rPr lang="en-US" sz="4800" b="0" i="0" strike="noStrike" cap="none" dirty="0">
                <a:solidFill>
                  <a:schemeClr val="bg1"/>
                </a:solidFill>
                <a:latin typeface="Tahoma"/>
                <a:ea typeface="Tahoma"/>
                <a:cs typeface="Tahoma"/>
                <a:sym typeface="Tahoma"/>
              </a:rPr>
              <a:t>Show me the money…</a:t>
            </a:r>
            <a:endParaRPr lang="en-US" sz="4800" b="0" i="0" strike="noStrike" cap="none" dirty="0">
              <a:solidFill>
                <a:schemeClr val="bg1"/>
              </a:solidFill>
              <a:latin typeface="Tahoma"/>
              <a:ea typeface="Tahoma"/>
              <a:cs typeface="Tahoma"/>
              <a:sym typeface="Tahoma"/>
              <a:hlinkClick r:id="rId1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p:nvPr/>
        </p:nvSpPr>
        <p:spPr>
          <a:xfrm>
            <a:off x="381000" y="1371600"/>
            <a:ext cx="8458200" cy="4495800"/>
          </a:xfrm>
          <a:prstGeom prst="roundRect">
            <a:avLst>
              <a:gd name="adj" fmla="val 0"/>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 name="Shape 352"/>
          <p:cNvSpPr txBox="1"/>
          <p:nvPr/>
        </p:nvSpPr>
        <p:spPr>
          <a:xfrm>
            <a:off x="457200" y="1447800"/>
            <a:ext cx="8610599" cy="4876799"/>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2"/>
              </a:buClr>
              <a:buSzPct val="100000"/>
              <a:buFont typeface="Noto Sans Symbols"/>
              <a:buChar char="▪"/>
            </a:pPr>
            <a:r>
              <a:rPr lang="en-US" sz="2000">
                <a:solidFill>
                  <a:schemeClr val="dk1"/>
                </a:solidFill>
                <a:latin typeface="Arial"/>
                <a:ea typeface="Arial"/>
                <a:cs typeface="Arial"/>
                <a:sym typeface="Arial"/>
              </a:rPr>
              <a:t>Websites to help you find the money</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3"/>
              </a:rPr>
              <a:t>http://www.ncsu.edu/grad/financial-support/fellowships.html</a:t>
            </a:r>
            <a:r>
              <a:rPr lang="en-US" sz="20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Tahoma"/>
                <a:ea typeface="Tahoma"/>
                <a:cs typeface="Tahoma"/>
                <a:sym typeface="Tahoma"/>
              </a:rPr>
              <a:t>(fellowships by deadline date)</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Tahoma"/>
                <a:ea typeface="Tahoma"/>
                <a:cs typeface="Tahoma"/>
                <a:sym typeface="Tahoma"/>
                <a:hlinkClick r:id="rId4"/>
              </a:rPr>
              <a:t>http://www.hhmi.org/programs/international-student-research-fellowships</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5"/>
              </a:rPr>
              <a:t>http://www.conacyt.gob.mx/index.php/becas-y-posgrados</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rgbClr val="0070C0"/>
                </a:solidFill>
                <a:latin typeface="Tahoma"/>
                <a:ea typeface="Tahoma"/>
                <a:cs typeface="Tahoma"/>
                <a:sym typeface="Tahoma"/>
              </a:rPr>
              <a:t>http://www.scholarshipportal.com/</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Tahoma"/>
                <a:ea typeface="Tahoma"/>
                <a:cs typeface="Tahoma"/>
                <a:sym typeface="Tahoma"/>
                <a:hlinkClick r:id="rId6"/>
              </a:rPr>
              <a:t>http://www.echoinggreen.org/fellowship/echoing-green-fellowship</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7"/>
              </a:rPr>
              <a:t>http://sites.nationalacademies.org/pga/Fellowships/PGA_046301</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8"/>
              </a:rPr>
              <a:t>http://www.scholarshipexperts.com/</a:t>
            </a:r>
            <a:r>
              <a:rPr lang="en-US" sz="2000" b="0" i="0" u="none" strike="noStrike" cap="none">
                <a:solidFill>
                  <a:schemeClr val="dk1"/>
                </a:solidFill>
                <a:latin typeface="Arial"/>
                <a:ea typeface="Arial"/>
                <a:cs typeface="Arial"/>
                <a:sym typeface="Arial"/>
              </a:rPr>
              <a:t> </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9"/>
              </a:rPr>
              <a:t>http://www.intlstudent.org/scholarships.html</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Tahoma"/>
                <a:ea typeface="Tahoma"/>
                <a:cs typeface="Tahoma"/>
                <a:sym typeface="Tahoma"/>
                <a:hlinkClick r:id="rId10"/>
              </a:rPr>
              <a:t>http://foreign.fulbrightonline.org/</a:t>
            </a:r>
            <a:r>
              <a:rPr lang="en-US" sz="2000" b="0" i="0" u="none" strike="noStrike" cap="none">
                <a:solidFill>
                  <a:srgbClr val="0070C0"/>
                </a:solidFill>
                <a:latin typeface="Tahoma"/>
                <a:ea typeface="Tahoma"/>
                <a:cs typeface="Tahoma"/>
                <a:sym typeface="Tahoma"/>
              </a:rPr>
              <a:t> </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11"/>
              </a:rPr>
              <a:t>http://www.foreignborn.com/study_in_us/8-paying4school.html</a:t>
            </a:r>
          </a:p>
          <a:p>
            <a:pPr marL="566928" marR="0" lvl="1" indent="-8127" algn="l" rtl="0">
              <a:spcBef>
                <a:spcPts val="0"/>
              </a:spcBef>
              <a:spcAft>
                <a:spcPts val="0"/>
              </a:spcAft>
              <a:buNone/>
            </a:pPr>
            <a:endParaRPr sz="2000" b="0" i="0" u="none" strike="noStrike" cap="none">
              <a:solidFill>
                <a:srgbClr val="0070C0"/>
              </a:solidFill>
              <a:latin typeface="Tahoma"/>
              <a:ea typeface="Tahoma"/>
              <a:cs typeface="Tahoma"/>
              <a:sym typeface="Tahoma"/>
            </a:endParaRPr>
          </a:p>
        </p:txBody>
      </p:sp>
      <p:sp>
        <p:nvSpPr>
          <p:cNvPr id="353" name="Shape 353"/>
          <p:cNvSpPr txBox="1"/>
          <p:nvPr/>
        </p:nvSpPr>
        <p:spPr>
          <a:xfrm>
            <a:off x="533400" y="76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800">
                <a:solidFill>
                  <a:schemeClr val="lt1"/>
                </a:solidFill>
                <a:latin typeface="Tahoma"/>
                <a:ea typeface="Tahoma"/>
                <a:cs typeface="Tahoma"/>
                <a:sym typeface="Tahoma"/>
              </a:rPr>
              <a:t>I</a:t>
            </a:r>
            <a:r>
              <a:rPr lang="en-US" sz="4800" b="0" i="0" u="none" strike="noStrike" cap="none">
                <a:solidFill>
                  <a:schemeClr val="lt1"/>
                </a:solidFill>
                <a:latin typeface="Tahoma"/>
                <a:ea typeface="Tahoma"/>
                <a:cs typeface="Tahoma"/>
                <a:sym typeface="Tahoma"/>
              </a:rPr>
              <a:t>nternational style money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Shape 359" descr="http://2.bp.blogspot.com/-yAGg5NW9aGY/UQkeVsu7cHI/AAAAAAAAACM/2lxQmY99STo/s1600/documentar.jpg"/>
          <p:cNvPicPr preferRelativeResize="0"/>
          <p:nvPr/>
        </p:nvPicPr>
        <p:blipFill rotWithShape="1">
          <a:blip r:embed="rId3">
            <a:alphaModFix/>
          </a:blip>
          <a:srcRect/>
          <a:stretch/>
        </p:blipFill>
        <p:spPr>
          <a:xfrm>
            <a:off x="0" y="1622425"/>
            <a:ext cx="4495800" cy="4133849"/>
          </a:xfrm>
          <a:prstGeom prst="rect">
            <a:avLst/>
          </a:prstGeom>
          <a:noFill/>
          <a:ln>
            <a:noFill/>
          </a:ln>
        </p:spPr>
      </p:pic>
      <p:pic>
        <p:nvPicPr>
          <p:cNvPr id="360" name="Shape 360" descr="http://elmoderador.files.wordpress.com/2011/12/no-tengas-miedo-organizate-el-moderador.jpg?w=349"/>
          <p:cNvPicPr preferRelativeResize="0"/>
          <p:nvPr/>
        </p:nvPicPr>
        <p:blipFill rotWithShape="1">
          <a:blip r:embed="rId4">
            <a:alphaModFix/>
          </a:blip>
          <a:srcRect/>
          <a:stretch/>
        </p:blipFill>
        <p:spPr>
          <a:xfrm>
            <a:off x="4648200" y="1519574"/>
            <a:ext cx="4314824" cy="4339552"/>
          </a:xfrm>
          <a:prstGeom prst="rect">
            <a:avLst/>
          </a:prstGeom>
          <a:noFill/>
          <a:ln>
            <a:noFill/>
          </a:ln>
        </p:spPr>
      </p:pic>
      <p:sp>
        <p:nvSpPr>
          <p:cNvPr id="361" name="Shape 361"/>
          <p:cNvSpPr txBox="1"/>
          <p:nvPr/>
        </p:nvSpPr>
        <p:spPr>
          <a:xfrm>
            <a:off x="609600" y="-99784"/>
            <a:ext cx="7772400"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400" b="1">
                <a:solidFill>
                  <a:schemeClr val="lt1"/>
                </a:solidFill>
                <a:latin typeface="Tahoma"/>
                <a:ea typeface="Tahoma"/>
                <a:cs typeface="Tahoma"/>
                <a:sym typeface="Tahoma"/>
              </a:rPr>
              <a:t>Organize Yourself</a:t>
            </a:r>
          </a:p>
        </p:txBody>
      </p:sp>
      <p:sp>
        <p:nvSpPr>
          <p:cNvPr id="362" name="Shape 362"/>
          <p:cNvSpPr txBox="1"/>
          <p:nvPr/>
        </p:nvSpPr>
        <p:spPr>
          <a:xfrm>
            <a:off x="5638800" y="3288267"/>
            <a:ext cx="2133599" cy="369332"/>
          </a:xfrm>
          <a:prstGeom prst="rect">
            <a:avLst/>
          </a:prstGeom>
          <a:solidFill>
            <a:srgbClr val="F7EC97"/>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a:solidFill>
                  <a:schemeClr val="dk1"/>
                </a:solidFill>
                <a:latin typeface="Arial"/>
                <a:ea typeface="Arial"/>
                <a:cs typeface="Arial"/>
                <a:sym typeface="Arial"/>
              </a:rPr>
              <a:t>Don’t be scared</a:t>
            </a:r>
          </a:p>
        </p:txBody>
      </p:sp>
      <p:sp>
        <p:nvSpPr>
          <p:cNvPr id="363" name="Shape 363"/>
          <p:cNvSpPr txBox="1"/>
          <p:nvPr/>
        </p:nvSpPr>
        <p:spPr>
          <a:xfrm>
            <a:off x="5791200" y="5117067"/>
            <a:ext cx="2133599" cy="369332"/>
          </a:xfrm>
          <a:prstGeom prst="rect">
            <a:avLst/>
          </a:prstGeom>
          <a:solidFill>
            <a:srgbClr val="F7EC97"/>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a:solidFill>
                  <a:schemeClr val="dk1"/>
                </a:solidFill>
                <a:latin typeface="Arial"/>
                <a:ea typeface="Arial"/>
                <a:cs typeface="Arial"/>
                <a:sym typeface="Arial"/>
              </a:rPr>
              <a:t>Get organized</a:t>
            </a:r>
          </a:p>
        </p:txBody>
      </p:sp>
      <p:cxnSp>
        <p:nvCxnSpPr>
          <p:cNvPr id="7" name="Straight Connector 6"/>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3577</TotalTime>
  <Words>3061</Words>
  <Application>Microsoft Office PowerPoint</Application>
  <PresentationFormat>On-screen Show (4:3)</PresentationFormat>
  <Paragraphs>582</Paragraphs>
  <Slides>55</Slides>
  <Notes>54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55</vt:i4>
      </vt:variant>
    </vt:vector>
  </HeadingPairs>
  <TitlesOfParts>
    <vt:vector size="60" baseType="lpstr">
      <vt:lpstr>Arial</vt:lpstr>
      <vt:lpstr>Noto Sans Symbols</vt:lpstr>
      <vt:lpstr>Tahoma</vt:lpstr>
      <vt:lpstr>Default Design</vt:lpstr>
      <vt:lpstr>1_Default Design</vt:lpstr>
      <vt:lpstr> UPRRP 2018   How to Fund Your Graduate Education START NOW!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Charts</vt:lpstr>
      <vt:lpstr>Sample Charts</vt:lpstr>
      <vt:lpstr>PowerPoint Presentation</vt:lpstr>
      <vt:lpstr>Many Mentors</vt:lpstr>
      <vt:lpstr>The NSF Graduate Research Fellowship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GRFP Unique Features </vt:lpstr>
      <vt:lpstr>PowerPoint Presentation</vt:lpstr>
      <vt:lpstr>Not Supported by NSF GRFP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Insight From An Experienced Panelist</vt:lpstr>
      <vt:lpstr>PowerPoint Presentation</vt:lpstr>
      <vt:lpstr>PowerPoint Presentation</vt:lpstr>
      <vt:lpstr>PowerPoint Presentation</vt:lpstr>
      <vt:lpstr>More External Resources</vt:lpstr>
      <vt:lpstr>Win by Believing in Yourself, Your Community, and Your Talents</vt:lpstr>
      <vt:lpstr>Apply to Win</vt:lpstr>
      <vt:lpstr>PowerPoint Presentation</vt:lpstr>
      <vt:lpstr>http://ccom.uprrp.edu/~pordonez/NSFworkshop</vt:lpstr>
      <vt:lpstr>PowerPoint Presentation</vt:lpstr>
      <vt:lpstr>PowerPoint Presentation</vt:lpstr>
      <vt:lpstr>Essay Critique</vt:lpstr>
      <vt:lpstr>PowerPoint Presentation</vt:lpstr>
      <vt:lpstr>PowerPoint Presentation</vt:lpstr>
      <vt:lpstr>PowerPoint Presentation</vt:lpstr>
      <vt:lpstr>FORD FOUNDATION FELLOWSHIPS AND GRANTS</vt:lpstr>
      <vt:lpstr>PowerPoint Presentation</vt:lpstr>
      <vt:lpstr>GRFP Recipients from PR</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MSRP 2017    How to Fund Your Graduate Education START NOW!</dc:title>
  <dc:creator>Tecnico</dc:creator>
  <cp:lastModifiedBy>Tecnico</cp:lastModifiedBy>
  <cp:revision>48</cp:revision>
  <dcterms:modified xsi:type="dcterms:W3CDTF">2018-09-11T02:09:51Z</dcterms:modified>
</cp:coreProperties>
</file>