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notesMasterIdLst>
    <p:notesMasterId r:id="rId15"/>
  </p:notesMasterIdLst>
  <p:handoutMasterIdLst>
    <p:handoutMasterId r:id="rId16"/>
  </p:handoutMasterIdLst>
  <p:sldIdLst>
    <p:sldId id="339" r:id="rId2"/>
    <p:sldId id="365" r:id="rId3"/>
    <p:sldId id="361" r:id="rId4"/>
    <p:sldId id="364" r:id="rId5"/>
    <p:sldId id="360" r:id="rId6"/>
    <p:sldId id="362" r:id="rId7"/>
    <p:sldId id="363" r:id="rId8"/>
    <p:sldId id="370" r:id="rId9"/>
    <p:sldId id="322" r:id="rId10"/>
    <p:sldId id="348" r:id="rId11"/>
    <p:sldId id="340" r:id="rId12"/>
    <p:sldId id="369" r:id="rId13"/>
    <p:sldId id="366" r:id="rId1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496">
          <p15:clr>
            <a:srgbClr val="A4A3A4"/>
          </p15:clr>
        </p15:guide>
        <p15:guide id="2" pos="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FFCC00"/>
    <a:srgbClr val="DDDDDD"/>
    <a:srgbClr val="EAEAEA"/>
    <a:srgbClr val="FF3300"/>
    <a:srgbClr val="F7EC97"/>
    <a:srgbClr val="9EDCF8"/>
    <a:srgbClr val="6CCA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2324" autoAdjust="0"/>
  </p:normalViewPr>
  <p:slideViewPr>
    <p:cSldViewPr>
      <p:cViewPr varScale="1">
        <p:scale>
          <a:sx n="40" d="100"/>
          <a:sy n="40" d="100"/>
        </p:scale>
        <p:origin x="806" y="58"/>
      </p:cViewPr>
      <p:guideLst>
        <p:guide orient="horz" pos="2496"/>
        <p:guide pos="9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37" tIns="48318" rIns="96637" bIns="48318" numCol="1" anchor="t" anchorCtr="0" compatLnSpc="1">
            <a:prstTxWarp prst="textNoShape">
              <a:avLst/>
            </a:prstTxWarp>
          </a:bodyPr>
          <a:lstStyle>
            <a:lvl1pPr defTabSz="966788">
              <a:defRPr sz="1400"/>
            </a:lvl1pPr>
          </a:lstStyle>
          <a:p>
            <a:endParaRPr lang="en-US"/>
          </a:p>
        </p:txBody>
      </p:sp>
      <p:sp>
        <p:nvSpPr>
          <p:cNvPr id="69635"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37" tIns="48318" rIns="96637" bIns="48318" numCol="1" anchor="t" anchorCtr="0" compatLnSpc="1">
            <a:prstTxWarp prst="textNoShape">
              <a:avLst/>
            </a:prstTxWarp>
          </a:bodyPr>
          <a:lstStyle>
            <a:lvl1pPr algn="r" defTabSz="966788">
              <a:defRPr sz="1400"/>
            </a:lvl1pPr>
          </a:lstStyle>
          <a:p>
            <a:endParaRPr lang="en-US"/>
          </a:p>
        </p:txBody>
      </p:sp>
      <p:sp>
        <p:nvSpPr>
          <p:cNvPr id="69636"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37" tIns="48318" rIns="96637" bIns="48318" numCol="1" anchor="b" anchorCtr="0" compatLnSpc="1">
            <a:prstTxWarp prst="textNoShape">
              <a:avLst/>
            </a:prstTxWarp>
          </a:bodyPr>
          <a:lstStyle>
            <a:lvl1pPr defTabSz="966788">
              <a:defRPr sz="1400"/>
            </a:lvl1pPr>
          </a:lstStyle>
          <a:p>
            <a:endParaRPr lang="en-US"/>
          </a:p>
        </p:txBody>
      </p:sp>
      <p:sp>
        <p:nvSpPr>
          <p:cNvPr id="69637"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37" tIns="48318" rIns="96637" bIns="48318" numCol="1" anchor="b" anchorCtr="0" compatLnSpc="1">
            <a:prstTxWarp prst="textNoShape">
              <a:avLst/>
            </a:prstTxWarp>
          </a:bodyPr>
          <a:lstStyle>
            <a:lvl1pPr algn="r" defTabSz="966788">
              <a:defRPr sz="1400"/>
            </a:lvl1pPr>
          </a:lstStyle>
          <a:p>
            <a:fld id="{30065A71-87CA-4341-85EF-650A1BB06039}" type="slidenum">
              <a:rPr lang="en-US"/>
              <a:pPr/>
              <a:t>‹#›</a:t>
            </a:fld>
            <a:endParaRPr lang="en-US"/>
          </a:p>
        </p:txBody>
      </p:sp>
    </p:spTree>
    <p:extLst>
      <p:ext uri="{BB962C8B-B14F-4D97-AF65-F5344CB8AC3E}">
        <p14:creationId xmlns:p14="http://schemas.microsoft.com/office/powerpoint/2010/main" val="4293683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37" tIns="48318" rIns="96637" bIns="48318" numCol="1" anchor="t" anchorCtr="0" compatLnSpc="1">
            <a:prstTxWarp prst="textNoShape">
              <a:avLst/>
            </a:prstTxWarp>
          </a:bodyPr>
          <a:lstStyle>
            <a:lvl1pPr defTabSz="966788">
              <a:defRPr sz="1400"/>
            </a:lvl1pPr>
          </a:lstStyle>
          <a:p>
            <a:endParaRPr lang="en-US"/>
          </a:p>
        </p:txBody>
      </p:sp>
      <p:sp>
        <p:nvSpPr>
          <p:cNvPr id="10243"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37" tIns="48318" rIns="96637" bIns="48318" numCol="1" anchor="t" anchorCtr="0" compatLnSpc="1">
            <a:prstTxWarp prst="textNoShape">
              <a:avLst/>
            </a:prstTxWarp>
          </a:bodyPr>
          <a:lstStyle>
            <a:lvl1pPr algn="r" defTabSz="966788">
              <a:defRPr sz="1400"/>
            </a:lvl1pPr>
          </a:lstStyle>
          <a:p>
            <a:endParaRPr lang="en-US"/>
          </a:p>
        </p:txBody>
      </p:sp>
      <p:sp>
        <p:nvSpPr>
          <p:cNvPr id="10244" name="Rectangle 4"/>
          <p:cNvSpPr>
            <a:spLocks noGrp="1" noRot="1" noChangeAspect="1" noChangeArrowheads="1" noTextEdit="1"/>
          </p:cNvSpPr>
          <p:nvPr>
            <p:ph type="sldImg" idx="2"/>
          </p:nvPr>
        </p:nvSpPr>
        <p:spPr bwMode="auto">
          <a:xfrm>
            <a:off x="1258888" y="720725"/>
            <a:ext cx="4800600" cy="360045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37" tIns="48318" rIns="96637" bIns="4831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37" tIns="48318" rIns="96637" bIns="48318" numCol="1" anchor="b" anchorCtr="0" compatLnSpc="1">
            <a:prstTxWarp prst="textNoShape">
              <a:avLst/>
            </a:prstTxWarp>
          </a:bodyPr>
          <a:lstStyle>
            <a:lvl1pPr defTabSz="966788">
              <a:defRPr sz="1400"/>
            </a:lvl1pPr>
          </a:lstStyle>
          <a:p>
            <a:endParaRPr lang="en-US"/>
          </a:p>
        </p:txBody>
      </p:sp>
      <p:sp>
        <p:nvSpPr>
          <p:cNvPr id="10247"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37" tIns="48318" rIns="96637" bIns="48318" numCol="1" anchor="b" anchorCtr="0" compatLnSpc="1">
            <a:prstTxWarp prst="textNoShape">
              <a:avLst/>
            </a:prstTxWarp>
          </a:bodyPr>
          <a:lstStyle>
            <a:lvl1pPr algn="r" defTabSz="966788">
              <a:defRPr sz="1400"/>
            </a:lvl1pPr>
          </a:lstStyle>
          <a:p>
            <a:fld id="{31D49817-AF4C-4364-827B-BE2708103D4A}" type="slidenum">
              <a:rPr lang="en-US"/>
              <a:pPr/>
              <a:t>‹#›</a:t>
            </a:fld>
            <a:endParaRPr lang="en-US"/>
          </a:p>
        </p:txBody>
      </p:sp>
    </p:spTree>
    <p:extLst>
      <p:ext uri="{BB962C8B-B14F-4D97-AF65-F5344CB8AC3E}">
        <p14:creationId xmlns:p14="http://schemas.microsoft.com/office/powerpoint/2010/main" val="336698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36E83A-6FDF-4EA8-85BD-07F8E37B9EB8}" type="slidenum">
              <a:rPr lang="en-US"/>
              <a:pPr/>
              <a:t>1</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pPr marL="228600" indent="-228600"/>
            <a:r>
              <a:rPr lang="en-US" dirty="0" smtClean="0"/>
              <a:t>Patti</a:t>
            </a:r>
            <a:endParaRPr lang="en-US" baseline="0" dirty="0" smtClean="0"/>
          </a:p>
          <a:p>
            <a:pPr marL="228600" indent="-228600"/>
            <a:endParaRPr lang="en-US" baseline="0" dirty="0" smtClean="0"/>
          </a:p>
          <a:p>
            <a:pPr marL="228600" indent="-228600"/>
            <a:r>
              <a:rPr lang="en-US" dirty="0" smtClean="0"/>
              <a:t> On behalf </a:t>
            </a:r>
            <a:r>
              <a:rPr lang="en-US" dirty="0"/>
              <a:t>of the Graduate Research Fellowship Operations Center, we would like to present to you the National Science Foundation’s Graduate Research Fellowship Program, or the NSF GRFP for short.  We’d like to inform you about the award details and some things to keep in mind as you construct a competitive application.</a:t>
            </a:r>
          </a:p>
        </p:txBody>
      </p:sp>
    </p:spTree>
    <p:extLst>
      <p:ext uri="{BB962C8B-B14F-4D97-AF65-F5344CB8AC3E}">
        <p14:creationId xmlns:p14="http://schemas.microsoft.com/office/powerpoint/2010/main" val="12439224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DBA4B7-F259-477A-89D2-8CD155865DA4}" type="slidenum">
              <a:rPr lang="en-US"/>
              <a:pPr/>
              <a:t>10</a:t>
            </a:fld>
            <a:endParaRPr 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pPr marL="228600" indent="-228600"/>
            <a:r>
              <a:rPr lang="en-US" dirty="0" smtClean="0"/>
              <a:t>Patti explain</a:t>
            </a:r>
            <a:r>
              <a:rPr lang="en-US" baseline="0" dirty="0" smtClean="0"/>
              <a:t> what doing and </a:t>
            </a:r>
            <a:r>
              <a:rPr lang="en-US" dirty="0" smtClean="0"/>
              <a:t>introduce Frances’ personal statement– Frances who would like to share?</a:t>
            </a:r>
          </a:p>
          <a:p>
            <a:pPr marL="228600" indent="-228600"/>
            <a:endParaRPr lang="en-US" dirty="0" smtClean="0"/>
          </a:p>
          <a:p>
            <a:pPr marL="228600" indent="-228600"/>
            <a:r>
              <a:rPr lang="en-US" dirty="0" smtClean="0"/>
              <a:t>Now </a:t>
            </a:r>
            <a:r>
              <a:rPr lang="en-US" dirty="0"/>
              <a:t>we’ll discuss strategy for each of the essays. For your personal statement, you want to make certain to address key points.  Tell the reader why you are fascinated with your research area.  Maybe you learned something particularly interesting when you were young that fueled you into further studying the area, or perhaps there was something unfortunate you saw that made you want to make a difference.  Maybe you just believe it’s a very interesting and useful topic.  Give some thought as to how you bring leadership and a unique experience into that research area.  Don’t hesitate to mention personal experiences and what you feel are your core strengths.  Finally, be sure to convey how this award will contribute to your career goals.  What would happen otherwise if you weren’t able to receive this award?  This essay will likely be most heavily weighted toward addressing the broader impacts criteria, so be mindful of that when you create it. </a:t>
            </a:r>
          </a:p>
        </p:txBody>
      </p:sp>
    </p:spTree>
    <p:extLst>
      <p:ext uri="{BB962C8B-B14F-4D97-AF65-F5344CB8AC3E}">
        <p14:creationId xmlns:p14="http://schemas.microsoft.com/office/powerpoint/2010/main" val="89759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36E83A-6FDF-4EA8-85BD-07F8E37B9EB8}" type="slidenum">
              <a:rPr lang="en-US"/>
              <a:pPr/>
              <a:t>11</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pPr marL="228600" indent="-228600"/>
            <a:r>
              <a:rPr lang="en-US" dirty="0" smtClean="0"/>
              <a:t>Patti</a:t>
            </a:r>
            <a:endParaRPr lang="en-US" dirty="0"/>
          </a:p>
        </p:txBody>
      </p:sp>
    </p:spTree>
    <p:extLst>
      <p:ext uri="{BB962C8B-B14F-4D97-AF65-F5344CB8AC3E}">
        <p14:creationId xmlns:p14="http://schemas.microsoft.com/office/powerpoint/2010/main" val="3445858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36E83A-6FDF-4EA8-85BD-07F8E37B9EB8}" type="slidenum">
              <a:rPr lang="en-US"/>
              <a:pPr/>
              <a:t>12</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pPr marL="228600" indent="-228600"/>
            <a:r>
              <a:rPr lang="en-US" dirty="0" smtClean="0"/>
              <a:t>Patti</a:t>
            </a:r>
            <a:endParaRPr lang="en-US" dirty="0"/>
          </a:p>
        </p:txBody>
      </p:sp>
    </p:spTree>
    <p:extLst>
      <p:ext uri="{BB962C8B-B14F-4D97-AF65-F5344CB8AC3E}">
        <p14:creationId xmlns:p14="http://schemas.microsoft.com/office/powerpoint/2010/main" val="2098700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36E83A-6FDF-4EA8-85BD-07F8E37B9EB8}" type="slidenum">
              <a:rPr lang="en-US"/>
              <a:pPr/>
              <a:t>13</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pPr marL="228600" indent="-228600"/>
            <a:r>
              <a:rPr lang="en-US" dirty="0" smtClean="0"/>
              <a:t>Frances</a:t>
            </a:r>
            <a:endParaRPr lang="en-US" dirty="0"/>
          </a:p>
        </p:txBody>
      </p:sp>
    </p:spTree>
    <p:extLst>
      <p:ext uri="{BB962C8B-B14F-4D97-AF65-F5344CB8AC3E}">
        <p14:creationId xmlns:p14="http://schemas.microsoft.com/office/powerpoint/2010/main" val="1445132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36E83A-6FDF-4EA8-85BD-07F8E37B9EB8}" type="slidenum">
              <a:rPr lang="en-US"/>
              <a:pPr/>
              <a:t>2</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pPr marL="228600" indent="-228600"/>
            <a:r>
              <a:rPr lang="en-US" dirty="0" smtClean="0"/>
              <a:t>Patti </a:t>
            </a:r>
            <a:endParaRPr lang="en-US" dirty="0"/>
          </a:p>
        </p:txBody>
      </p:sp>
    </p:spTree>
    <p:extLst>
      <p:ext uri="{BB962C8B-B14F-4D97-AF65-F5344CB8AC3E}">
        <p14:creationId xmlns:p14="http://schemas.microsoft.com/office/powerpoint/2010/main" val="72356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36E83A-6FDF-4EA8-85BD-07F8E37B9EB8}" type="slidenum">
              <a:rPr lang="en-US"/>
              <a:pPr/>
              <a:t>3</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pPr marL="228600" indent="-228600"/>
            <a:r>
              <a:rPr lang="en-US" dirty="0" smtClean="0"/>
              <a:t>Frances –group discussion</a:t>
            </a:r>
            <a:endParaRPr lang="en-US" dirty="0"/>
          </a:p>
        </p:txBody>
      </p:sp>
    </p:spTree>
    <p:extLst>
      <p:ext uri="{BB962C8B-B14F-4D97-AF65-F5344CB8AC3E}">
        <p14:creationId xmlns:p14="http://schemas.microsoft.com/office/powerpoint/2010/main" val="2746718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36E83A-6FDF-4EA8-85BD-07F8E37B9EB8}" type="slidenum">
              <a:rPr lang="en-US"/>
              <a:pPr/>
              <a:t>4</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pPr marL="228600" indent="-228600"/>
            <a:r>
              <a:rPr lang="en-US" dirty="0" smtClean="0"/>
              <a:t>Frances</a:t>
            </a:r>
            <a:endParaRPr lang="en-US" dirty="0"/>
          </a:p>
        </p:txBody>
      </p:sp>
    </p:spTree>
    <p:extLst>
      <p:ext uri="{BB962C8B-B14F-4D97-AF65-F5344CB8AC3E}">
        <p14:creationId xmlns:p14="http://schemas.microsoft.com/office/powerpoint/2010/main" val="364819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36E83A-6FDF-4EA8-85BD-07F8E37B9EB8}" type="slidenum">
              <a:rPr lang="en-US"/>
              <a:pPr/>
              <a:t>5</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pPr marL="228600" indent="-228600"/>
            <a:r>
              <a:rPr lang="en-US" dirty="0" smtClean="0"/>
              <a:t>Patti </a:t>
            </a:r>
            <a:endParaRPr lang="en-US" dirty="0"/>
          </a:p>
        </p:txBody>
      </p:sp>
    </p:spTree>
    <p:extLst>
      <p:ext uri="{BB962C8B-B14F-4D97-AF65-F5344CB8AC3E}">
        <p14:creationId xmlns:p14="http://schemas.microsoft.com/office/powerpoint/2010/main" val="3118628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36E83A-6FDF-4EA8-85BD-07F8E37B9EB8}" type="slidenum">
              <a:rPr lang="en-US"/>
              <a:pPr/>
              <a:t>6</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pPr marL="228600" indent="-228600"/>
            <a:r>
              <a:rPr lang="en-US" dirty="0" smtClean="0"/>
              <a:t>Patti – talk</a:t>
            </a:r>
            <a:r>
              <a:rPr lang="en-US" baseline="0" dirty="0" smtClean="0"/>
              <a:t> about it being a 3 month process and some fellowships and scholarships are due in September before graduate school applications </a:t>
            </a:r>
            <a:endParaRPr lang="en-US" dirty="0"/>
          </a:p>
        </p:txBody>
      </p:sp>
    </p:spTree>
    <p:extLst>
      <p:ext uri="{BB962C8B-B14F-4D97-AF65-F5344CB8AC3E}">
        <p14:creationId xmlns:p14="http://schemas.microsoft.com/office/powerpoint/2010/main" val="3730807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36E83A-6FDF-4EA8-85BD-07F8E37B9EB8}" type="slidenum">
              <a:rPr lang="en-US"/>
              <a:pPr/>
              <a:t>7</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pPr marL="228600" indent="-228600"/>
            <a:r>
              <a:rPr lang="en-US" dirty="0" smtClean="0"/>
              <a:t>Frances	</a:t>
            </a:r>
            <a:endParaRPr lang="en-US" dirty="0"/>
          </a:p>
        </p:txBody>
      </p:sp>
    </p:spTree>
    <p:extLst>
      <p:ext uri="{BB962C8B-B14F-4D97-AF65-F5344CB8AC3E}">
        <p14:creationId xmlns:p14="http://schemas.microsoft.com/office/powerpoint/2010/main" val="1529609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36E83A-6FDF-4EA8-85BD-07F8E37B9EB8}" type="slidenum">
              <a:rPr lang="en-US"/>
              <a:pPr/>
              <a:t>8</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pPr marL="228600" indent="-228600"/>
            <a:r>
              <a:rPr lang="en-US" dirty="0" smtClean="0"/>
              <a:t>Frances talks</a:t>
            </a:r>
            <a:r>
              <a:rPr lang="en-US" baseline="0" dirty="0" smtClean="0"/>
              <a:t> about Intellectual Merit and Broader Impacts</a:t>
            </a:r>
            <a:endParaRPr lang="en-US" dirty="0"/>
          </a:p>
        </p:txBody>
      </p:sp>
    </p:spTree>
    <p:extLst>
      <p:ext uri="{BB962C8B-B14F-4D97-AF65-F5344CB8AC3E}">
        <p14:creationId xmlns:p14="http://schemas.microsoft.com/office/powerpoint/2010/main" val="1822952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DBA4B7-F259-477A-89D2-8CD155865DA4}" type="slidenum">
              <a:rPr lang="en-US"/>
              <a:pPr/>
              <a:t>9</a:t>
            </a:fld>
            <a:endParaRPr 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pPr marL="228600" indent="-228600" eaLnBrk="1" hangingPunct="1"/>
            <a:r>
              <a:rPr lang="en-US" dirty="0" smtClean="0"/>
              <a:t>Patti</a:t>
            </a:r>
          </a:p>
          <a:p>
            <a:pPr marL="228600" indent="-228600" eaLnBrk="1" hangingPunct="1"/>
            <a:endParaRPr lang="en-US" dirty="0" smtClean="0"/>
          </a:p>
          <a:p>
            <a:endParaRPr lang="en-US" sz="1200" kern="1200" dirty="0" smtClean="0">
              <a:solidFill>
                <a:schemeClr val="tx1"/>
              </a:solidFill>
              <a:latin typeface="Arial" charset="0"/>
              <a:ea typeface="+mn-ea"/>
              <a:cs typeface="+mn-cs"/>
            </a:endParaRPr>
          </a:p>
          <a:p>
            <a:pPr marL="228600" indent="-228600"/>
            <a:endParaRPr lang="en-US" dirty="0" smtClean="0"/>
          </a:p>
          <a:p>
            <a:pPr marL="228600" indent="-228600"/>
            <a:r>
              <a:rPr lang="en-US" dirty="0" smtClean="0"/>
              <a:t>Now </a:t>
            </a:r>
            <a:r>
              <a:rPr lang="en-US" dirty="0"/>
              <a:t>we’ll discuss strategy for each of the essays. For your personal statement, you want to make certain to address key points.  Tell the reader why you are fascinated with your research area.  Maybe you learned something particularly interesting when you were young that fueled you into further studying the area, or perhaps there was something unfortunate you saw that made you want to make a difference.  Maybe you just believe it’s a very interesting and useful topic.  Give some thought as to how you bring leadership and a unique experience into that research area.  Don’t hesitate to mention personal experiences and what you feel are your core strengths.  Finally, be sure to convey how this award will contribute to your career goals.  What would happen otherwise if you weren’t able to receive this award?  This essay will likely be most heavily weighted toward addressing the broader impacts criteria, so be mindful of that when you create it. </a:t>
            </a:r>
          </a:p>
        </p:txBody>
      </p:sp>
    </p:spTree>
    <p:extLst>
      <p:ext uri="{BB962C8B-B14F-4D97-AF65-F5344CB8AC3E}">
        <p14:creationId xmlns:p14="http://schemas.microsoft.com/office/powerpoint/2010/main" val="407733195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9.png"/><Relationship Id="rId7"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Master" Target="../slideMasters/slideMaster1.xml"/><Relationship Id="rId6" Type="http://schemas.openxmlformats.org/officeDocument/2006/relationships/image" Target="../media/image4.jpeg"/><Relationship Id="rId5" Type="http://schemas.openxmlformats.org/officeDocument/2006/relationships/image" Target="../media/image6.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60802" name="Group 2"/>
          <p:cNvGrpSpPr>
            <a:grpSpLocks/>
          </p:cNvGrpSpPr>
          <p:nvPr userDrawn="1"/>
        </p:nvGrpSpPr>
        <p:grpSpPr bwMode="auto">
          <a:xfrm>
            <a:off x="-1588" y="0"/>
            <a:ext cx="9145588" cy="6858000"/>
            <a:chOff x="-1" y="0"/>
            <a:chExt cx="5761" cy="4320"/>
          </a:xfrm>
        </p:grpSpPr>
        <p:pic>
          <p:nvPicPr>
            <p:cNvPr id="460803" name="Picture 3" descr="untitled"/>
            <p:cNvPicPr>
              <a:picLocks noChangeAspect="1" noChangeArrowheads="1"/>
            </p:cNvPicPr>
            <p:nvPr userDrawn="1"/>
          </p:nvPicPr>
          <p:blipFill>
            <a:blip r:embed="rId2" cstate="print">
              <a:lum bright="14000" contrast="-8000"/>
            </a:blip>
            <a:srcRect l="57143"/>
            <a:stretch>
              <a:fillRect/>
            </a:stretch>
          </p:blipFill>
          <p:spPr bwMode="auto">
            <a:xfrm rot="10800000">
              <a:off x="4992" y="0"/>
              <a:ext cx="768" cy="4320"/>
            </a:xfrm>
            <a:prstGeom prst="rect">
              <a:avLst/>
            </a:prstGeom>
            <a:noFill/>
          </p:spPr>
        </p:pic>
        <p:pic>
          <p:nvPicPr>
            <p:cNvPr id="460804" name="Picture 4"/>
            <p:cNvPicPr>
              <a:picLocks noChangeAspect="1" noChangeArrowheads="1"/>
            </p:cNvPicPr>
            <p:nvPr userDrawn="1"/>
          </p:nvPicPr>
          <p:blipFill>
            <a:blip r:embed="rId3" cstate="print">
              <a:lum bright="14000" contrast="-8000"/>
            </a:blip>
            <a:srcRect/>
            <a:stretch>
              <a:fillRect/>
            </a:stretch>
          </p:blipFill>
          <p:spPr bwMode="auto">
            <a:xfrm rot="10800000">
              <a:off x="3312" y="0"/>
              <a:ext cx="1680" cy="4320"/>
            </a:xfrm>
            <a:prstGeom prst="rect">
              <a:avLst/>
            </a:prstGeom>
            <a:noFill/>
            <a:ln w="9525">
              <a:noFill/>
              <a:miter lim="800000"/>
              <a:headEnd/>
              <a:tailEnd/>
            </a:ln>
            <a:effectLst/>
          </p:spPr>
        </p:pic>
        <p:pic>
          <p:nvPicPr>
            <p:cNvPr id="460805" name="Picture 5" descr="untitled"/>
            <p:cNvPicPr>
              <a:picLocks noChangeAspect="1" noChangeArrowheads="1"/>
            </p:cNvPicPr>
            <p:nvPr userDrawn="1"/>
          </p:nvPicPr>
          <p:blipFill>
            <a:blip r:embed="rId2" cstate="print">
              <a:lum bright="14000" contrast="-8000"/>
            </a:blip>
            <a:srcRect/>
            <a:stretch>
              <a:fillRect/>
            </a:stretch>
          </p:blipFill>
          <p:spPr bwMode="auto">
            <a:xfrm rot="10800000">
              <a:off x="1679" y="0"/>
              <a:ext cx="1680" cy="4320"/>
            </a:xfrm>
            <a:prstGeom prst="rect">
              <a:avLst/>
            </a:prstGeom>
            <a:noFill/>
          </p:spPr>
        </p:pic>
        <p:pic>
          <p:nvPicPr>
            <p:cNvPr id="460806" name="Picture 6"/>
            <p:cNvPicPr>
              <a:picLocks noChangeAspect="1" noChangeArrowheads="1"/>
            </p:cNvPicPr>
            <p:nvPr userDrawn="1"/>
          </p:nvPicPr>
          <p:blipFill>
            <a:blip r:embed="rId3" cstate="print">
              <a:lum bright="14000" contrast="-8000"/>
            </a:blip>
            <a:srcRect/>
            <a:stretch>
              <a:fillRect/>
            </a:stretch>
          </p:blipFill>
          <p:spPr bwMode="auto">
            <a:xfrm rot="10800000">
              <a:off x="-1" y="0"/>
              <a:ext cx="1680" cy="4320"/>
            </a:xfrm>
            <a:prstGeom prst="rect">
              <a:avLst/>
            </a:prstGeom>
            <a:noFill/>
            <a:ln w="9525">
              <a:noFill/>
              <a:miter lim="800000"/>
              <a:headEnd/>
              <a:tailEnd/>
            </a:ln>
            <a:effectLst/>
          </p:spPr>
        </p:pic>
      </p:grpSp>
      <p:sp>
        <p:nvSpPr>
          <p:cNvPr id="460807" name="Rectangle 7"/>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60808" name="Rectangle 8"/>
          <p:cNvSpPr>
            <a:spLocks noGrp="1" noChangeArrowheads="1"/>
          </p:cNvSpPr>
          <p:nvPr>
            <p:ph type="dt" sz="half" idx="2"/>
          </p:nvPr>
        </p:nvSpPr>
        <p:spPr/>
        <p:txBody>
          <a:bodyPr/>
          <a:lstStyle>
            <a:lvl1pPr>
              <a:defRPr/>
            </a:lvl1pPr>
          </a:lstStyle>
          <a:p>
            <a:endParaRPr lang="en-US"/>
          </a:p>
        </p:txBody>
      </p:sp>
      <p:sp>
        <p:nvSpPr>
          <p:cNvPr id="460809" name="Rectangle 9"/>
          <p:cNvSpPr>
            <a:spLocks noGrp="1" noChangeArrowheads="1"/>
          </p:cNvSpPr>
          <p:nvPr>
            <p:ph type="ftr" sz="quarter" idx="3"/>
          </p:nvPr>
        </p:nvSpPr>
        <p:spPr/>
        <p:txBody>
          <a:bodyPr/>
          <a:lstStyle>
            <a:lvl1pPr>
              <a:defRPr/>
            </a:lvl1pPr>
          </a:lstStyle>
          <a:p>
            <a:endParaRPr lang="en-US"/>
          </a:p>
        </p:txBody>
      </p:sp>
      <p:sp>
        <p:nvSpPr>
          <p:cNvPr id="460810" name="Rectangle 10"/>
          <p:cNvSpPr>
            <a:spLocks noGrp="1" noChangeArrowheads="1"/>
          </p:cNvSpPr>
          <p:nvPr>
            <p:ph type="sldNum" sz="quarter" idx="4"/>
          </p:nvPr>
        </p:nvSpPr>
        <p:spPr/>
        <p:txBody>
          <a:bodyPr/>
          <a:lstStyle>
            <a:lvl1pPr>
              <a:defRPr/>
            </a:lvl1pPr>
          </a:lstStyle>
          <a:p>
            <a:fld id="{ADF1C893-80CE-4693-B0FA-4B4381179B3C}" type="slidenum">
              <a:rPr lang="en-US"/>
              <a:pPr/>
              <a:t>‹#›</a:t>
            </a:fld>
            <a:endParaRPr lang="en-US"/>
          </a:p>
        </p:txBody>
      </p:sp>
      <p:pic>
        <p:nvPicPr>
          <p:cNvPr id="460811" name="Picture 11"/>
          <p:cNvPicPr>
            <a:picLocks noChangeAspect="1" noChangeArrowheads="1"/>
          </p:cNvPicPr>
          <p:nvPr userDrawn="1"/>
        </p:nvPicPr>
        <p:blipFill>
          <a:blip r:embed="rId4" cstate="print"/>
          <a:srcRect/>
          <a:stretch>
            <a:fillRect/>
          </a:stretch>
        </p:blipFill>
        <p:spPr bwMode="auto">
          <a:xfrm>
            <a:off x="0" y="6019800"/>
            <a:ext cx="9144000" cy="838200"/>
          </a:xfrm>
          <a:prstGeom prst="rect">
            <a:avLst/>
          </a:prstGeom>
          <a:noFill/>
          <a:ln w="9525">
            <a:noFill/>
            <a:miter lim="800000"/>
            <a:headEnd/>
            <a:tailEnd/>
          </a:ln>
          <a:effectLst/>
        </p:spPr>
      </p:pic>
      <p:sp>
        <p:nvSpPr>
          <p:cNvPr id="460819" name="Rectangle 19"/>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460822" name="Rectangle 22"/>
          <p:cNvSpPr>
            <a:spLocks noChangeArrowheads="1"/>
          </p:cNvSpPr>
          <p:nvPr userDrawn="1"/>
        </p:nvSpPr>
        <p:spPr bwMode="auto">
          <a:xfrm>
            <a:off x="76200" y="6140450"/>
            <a:ext cx="714375" cy="685800"/>
          </a:xfrm>
          <a:prstGeom prst="rect">
            <a:avLst/>
          </a:prstGeom>
          <a:solidFill>
            <a:schemeClr val="tx1"/>
          </a:solidFill>
          <a:ln w="9525">
            <a:solidFill>
              <a:schemeClr val="tx1"/>
            </a:solidFill>
            <a:miter lim="800000"/>
            <a:headEnd/>
            <a:tailEnd/>
          </a:ln>
          <a:effectLst/>
        </p:spPr>
        <p:txBody>
          <a:bodyPr wrap="none" anchor="ctr"/>
          <a:lstStyle/>
          <a:p>
            <a:endParaRPr lang="en-US"/>
          </a:p>
        </p:txBody>
      </p:sp>
      <p:grpSp>
        <p:nvGrpSpPr>
          <p:cNvPr id="460824" name="Group 24"/>
          <p:cNvGrpSpPr>
            <a:grpSpLocks/>
          </p:cNvGrpSpPr>
          <p:nvPr userDrawn="1"/>
        </p:nvGrpSpPr>
        <p:grpSpPr bwMode="auto">
          <a:xfrm>
            <a:off x="8229600" y="6105525"/>
            <a:ext cx="809625" cy="676275"/>
            <a:chOff x="5202" y="3840"/>
            <a:chExt cx="510" cy="426"/>
          </a:xfrm>
        </p:grpSpPr>
        <p:sp>
          <p:nvSpPr>
            <p:cNvPr id="460825" name="Rectangle 25"/>
            <p:cNvSpPr>
              <a:spLocks noChangeArrowheads="1"/>
            </p:cNvSpPr>
            <p:nvPr userDrawn="1"/>
          </p:nvSpPr>
          <p:spPr bwMode="auto">
            <a:xfrm>
              <a:off x="5202" y="3858"/>
              <a:ext cx="486" cy="408"/>
            </a:xfrm>
            <a:prstGeom prst="rect">
              <a:avLst/>
            </a:prstGeom>
            <a:solidFill>
              <a:schemeClr val="tx1"/>
            </a:solidFill>
            <a:ln w="9525">
              <a:solidFill>
                <a:schemeClr val="tx1"/>
              </a:solidFill>
              <a:miter lim="800000"/>
              <a:headEnd/>
              <a:tailEnd/>
            </a:ln>
            <a:effectLst/>
          </p:spPr>
          <p:txBody>
            <a:bodyPr wrap="none" anchor="ctr"/>
            <a:lstStyle/>
            <a:p>
              <a:endParaRPr lang="en-US"/>
            </a:p>
          </p:txBody>
        </p:sp>
        <p:pic>
          <p:nvPicPr>
            <p:cNvPr id="460826" name="Picture 26" descr="GRF_logo2"/>
            <p:cNvPicPr>
              <a:picLocks noChangeAspect="1" noChangeArrowheads="1"/>
            </p:cNvPicPr>
            <p:nvPr userDrawn="1"/>
          </p:nvPicPr>
          <p:blipFill>
            <a:blip r:embed="rId5" cstate="print"/>
            <a:srcRect/>
            <a:stretch>
              <a:fillRect/>
            </a:stretch>
          </p:blipFill>
          <p:spPr bwMode="auto">
            <a:xfrm>
              <a:off x="5232" y="3840"/>
              <a:ext cx="480" cy="401"/>
            </a:xfrm>
            <a:prstGeom prst="rect">
              <a:avLst/>
            </a:prstGeom>
            <a:noFill/>
          </p:spPr>
        </p:pic>
      </p:grpSp>
      <p:sp>
        <p:nvSpPr>
          <p:cNvPr id="460838" name="Line 38"/>
          <p:cNvSpPr>
            <a:spLocks noChangeShapeType="1"/>
          </p:cNvSpPr>
          <p:nvPr userDrawn="1"/>
        </p:nvSpPr>
        <p:spPr bwMode="auto">
          <a:xfrm>
            <a:off x="0" y="6019800"/>
            <a:ext cx="9144000" cy="0"/>
          </a:xfrm>
          <a:prstGeom prst="line">
            <a:avLst/>
          </a:prstGeom>
          <a:noFill/>
          <a:ln w="19050">
            <a:solidFill>
              <a:schemeClr val="tx1"/>
            </a:solidFill>
            <a:round/>
            <a:headEnd/>
            <a:tailEnd/>
          </a:ln>
          <a:effectLst/>
        </p:spPr>
        <p:txBody>
          <a:bodyPr/>
          <a:lstStyle/>
          <a:p>
            <a:endParaRPr lang="en-US"/>
          </a:p>
        </p:txBody>
      </p:sp>
      <p:grpSp>
        <p:nvGrpSpPr>
          <p:cNvPr id="460840" name="Group 40"/>
          <p:cNvGrpSpPr>
            <a:grpSpLocks/>
          </p:cNvGrpSpPr>
          <p:nvPr userDrawn="1"/>
        </p:nvGrpSpPr>
        <p:grpSpPr bwMode="auto">
          <a:xfrm>
            <a:off x="0" y="0"/>
            <a:ext cx="9144000" cy="1295400"/>
            <a:chOff x="0" y="0"/>
            <a:chExt cx="5760" cy="816"/>
          </a:xfrm>
        </p:grpSpPr>
        <p:pic>
          <p:nvPicPr>
            <p:cNvPr id="460841" name="Picture 41" descr="untitled"/>
            <p:cNvPicPr>
              <a:picLocks noChangeAspect="1" noChangeArrowheads="1"/>
            </p:cNvPicPr>
            <p:nvPr userDrawn="1"/>
          </p:nvPicPr>
          <p:blipFill>
            <a:blip r:embed="rId6" cstate="print"/>
            <a:srcRect/>
            <a:stretch>
              <a:fillRect/>
            </a:stretch>
          </p:blipFill>
          <p:spPr bwMode="auto">
            <a:xfrm>
              <a:off x="4080" y="0"/>
              <a:ext cx="1152" cy="816"/>
            </a:xfrm>
            <a:prstGeom prst="rect">
              <a:avLst/>
            </a:prstGeom>
            <a:noFill/>
          </p:spPr>
        </p:pic>
        <p:pic>
          <p:nvPicPr>
            <p:cNvPr id="460842" name="Picture 42" descr="untitled1"/>
            <p:cNvPicPr>
              <a:picLocks noChangeAspect="1" noChangeArrowheads="1"/>
            </p:cNvPicPr>
            <p:nvPr userDrawn="1"/>
          </p:nvPicPr>
          <p:blipFill>
            <a:blip r:embed="rId7" cstate="print"/>
            <a:srcRect/>
            <a:stretch>
              <a:fillRect/>
            </a:stretch>
          </p:blipFill>
          <p:spPr bwMode="auto">
            <a:xfrm>
              <a:off x="2910" y="0"/>
              <a:ext cx="1170" cy="816"/>
            </a:xfrm>
            <a:prstGeom prst="rect">
              <a:avLst/>
            </a:prstGeom>
            <a:noFill/>
          </p:spPr>
        </p:pic>
        <p:pic>
          <p:nvPicPr>
            <p:cNvPr id="460843" name="Picture 43" descr="untitled"/>
            <p:cNvPicPr>
              <a:picLocks noChangeAspect="1" noChangeArrowheads="1"/>
            </p:cNvPicPr>
            <p:nvPr userDrawn="1"/>
          </p:nvPicPr>
          <p:blipFill>
            <a:blip r:embed="rId6" cstate="print"/>
            <a:srcRect/>
            <a:stretch>
              <a:fillRect/>
            </a:stretch>
          </p:blipFill>
          <p:spPr bwMode="auto">
            <a:xfrm>
              <a:off x="1710" y="0"/>
              <a:ext cx="1218" cy="816"/>
            </a:xfrm>
            <a:prstGeom prst="rect">
              <a:avLst/>
            </a:prstGeom>
            <a:noFill/>
          </p:spPr>
        </p:pic>
        <p:pic>
          <p:nvPicPr>
            <p:cNvPr id="460844" name="Picture 44" descr="untitled1"/>
            <p:cNvPicPr>
              <a:picLocks noChangeAspect="1" noChangeArrowheads="1"/>
            </p:cNvPicPr>
            <p:nvPr userDrawn="1"/>
          </p:nvPicPr>
          <p:blipFill>
            <a:blip r:embed="rId7" cstate="print"/>
            <a:srcRect/>
            <a:stretch>
              <a:fillRect/>
            </a:stretch>
          </p:blipFill>
          <p:spPr bwMode="auto">
            <a:xfrm>
              <a:off x="528" y="0"/>
              <a:ext cx="1200" cy="816"/>
            </a:xfrm>
            <a:prstGeom prst="rect">
              <a:avLst/>
            </a:prstGeom>
            <a:noFill/>
          </p:spPr>
        </p:pic>
        <p:pic>
          <p:nvPicPr>
            <p:cNvPr id="460845" name="Picture 45" descr="untitled1"/>
            <p:cNvPicPr>
              <a:picLocks noChangeAspect="1" noChangeArrowheads="1"/>
            </p:cNvPicPr>
            <p:nvPr userDrawn="1"/>
          </p:nvPicPr>
          <p:blipFill>
            <a:blip r:embed="rId7" cstate="print"/>
            <a:srcRect r="54872"/>
            <a:stretch>
              <a:fillRect/>
            </a:stretch>
          </p:blipFill>
          <p:spPr bwMode="auto">
            <a:xfrm>
              <a:off x="5232" y="0"/>
              <a:ext cx="528" cy="816"/>
            </a:xfrm>
            <a:prstGeom prst="rect">
              <a:avLst/>
            </a:prstGeom>
            <a:noFill/>
          </p:spPr>
        </p:pic>
        <p:pic>
          <p:nvPicPr>
            <p:cNvPr id="460846" name="Picture 46" descr="untitled"/>
            <p:cNvPicPr>
              <a:picLocks noChangeAspect="1" noChangeArrowheads="1"/>
            </p:cNvPicPr>
            <p:nvPr userDrawn="1"/>
          </p:nvPicPr>
          <p:blipFill>
            <a:blip r:embed="rId6" cstate="print"/>
            <a:srcRect l="56650"/>
            <a:stretch>
              <a:fillRect/>
            </a:stretch>
          </p:blipFill>
          <p:spPr bwMode="auto">
            <a:xfrm>
              <a:off x="0" y="0"/>
              <a:ext cx="528" cy="816"/>
            </a:xfrm>
            <a:prstGeom prst="rect">
              <a:avLst/>
            </a:prstGeom>
            <a:noFill/>
          </p:spPr>
        </p:pic>
      </p:grpSp>
      <p:sp>
        <p:nvSpPr>
          <p:cNvPr id="460847" name="Line 47"/>
          <p:cNvSpPr>
            <a:spLocks noChangeShapeType="1"/>
          </p:cNvSpPr>
          <p:nvPr userDrawn="1"/>
        </p:nvSpPr>
        <p:spPr bwMode="auto">
          <a:xfrm>
            <a:off x="0" y="1295400"/>
            <a:ext cx="9144000" cy="0"/>
          </a:xfrm>
          <a:prstGeom prst="line">
            <a:avLst/>
          </a:prstGeom>
          <a:noFill/>
          <a:ln w="19050">
            <a:solidFill>
              <a:schemeClr val="tx1"/>
            </a:solidFill>
            <a:round/>
            <a:headEnd/>
            <a:tailEnd/>
          </a:ln>
          <a:effectLst/>
        </p:spPr>
        <p:txBody>
          <a:bodyPr/>
          <a:lstStyle/>
          <a:p>
            <a:endParaRPr lang="en-US"/>
          </a:p>
        </p:txBody>
      </p:sp>
      <p:pic>
        <p:nvPicPr>
          <p:cNvPr id="460849" name="Picture 49" descr="untitled"/>
          <p:cNvPicPr>
            <a:picLocks noChangeAspect="1" noChangeArrowheads="1"/>
          </p:cNvPicPr>
          <p:nvPr userDrawn="1"/>
        </p:nvPicPr>
        <p:blipFill>
          <a:blip r:embed="rId8" cstate="print"/>
          <a:srcRect/>
          <a:stretch>
            <a:fillRect/>
          </a:stretch>
        </p:blipFill>
        <p:spPr bwMode="auto">
          <a:xfrm>
            <a:off x="123825" y="6099175"/>
            <a:ext cx="731838" cy="682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A7D3CC-B2B9-44A2-86F6-6FC587BCD12E}"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762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A1E819-EF73-469E-8D5A-240D8755319A}"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10000"/>
            <a:ext cx="4038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3989BC8C-4E8C-45E1-8091-3092A83993EB}"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10000"/>
            <a:ext cx="4038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9F761C8F-F10C-4D88-AE69-A8960497217A}" type="slidenum">
              <a:rPr lang="en-US"/>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76200"/>
            <a:ext cx="8305800" cy="579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4271D07C-0983-4E81-A46F-0E37811EF11E}" type="slidenum">
              <a:rPr lang="en-US"/>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4FF35D72-BEBB-46D1-9BDC-608363E95B5E}"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D0B3BB-CFBC-4FBB-90A2-FDCB9BE3CAF8}"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733CE5-8826-4E90-AB54-D8CD93237E76}"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D30F2F8-0E67-4638-8EC5-A76470544015}"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74EA5B4-9794-410D-879E-9D3E4662FAEC}"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7A572C7-8CA8-4E42-9911-088C1BAF5E65}"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F46ADC7-279C-4BB7-B733-FE94B2B8997E}"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18BF1EB-A85E-42DE-888B-011CDD215FBF}"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7CEACD5-4158-4C28-B225-A537EA9CC1EE}"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image" Target="../media/image5.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52626" name="Picture 18" descr="untitled"/>
          <p:cNvPicPr>
            <a:picLocks noChangeAspect="1" noChangeArrowheads="1"/>
          </p:cNvPicPr>
          <p:nvPr userDrawn="1"/>
        </p:nvPicPr>
        <p:blipFill>
          <a:blip r:embed="rId17" cstate="print"/>
          <a:srcRect r="54465"/>
          <a:stretch>
            <a:fillRect/>
          </a:stretch>
        </p:blipFill>
        <p:spPr bwMode="auto">
          <a:xfrm>
            <a:off x="7848600" y="0"/>
            <a:ext cx="1295400" cy="6858000"/>
          </a:xfrm>
          <a:prstGeom prst="rect">
            <a:avLst/>
          </a:prstGeom>
          <a:noFill/>
        </p:spPr>
      </p:pic>
      <p:pic>
        <p:nvPicPr>
          <p:cNvPr id="452619" name="Picture 11"/>
          <p:cNvPicPr>
            <a:picLocks noChangeAspect="1" noChangeArrowheads="1"/>
          </p:cNvPicPr>
          <p:nvPr userDrawn="1"/>
        </p:nvPicPr>
        <p:blipFill>
          <a:blip r:embed="rId18" cstate="print"/>
          <a:srcRect/>
          <a:stretch>
            <a:fillRect/>
          </a:stretch>
        </p:blipFill>
        <p:spPr bwMode="auto">
          <a:xfrm>
            <a:off x="5257800" y="0"/>
            <a:ext cx="2667000" cy="6858000"/>
          </a:xfrm>
          <a:prstGeom prst="rect">
            <a:avLst/>
          </a:prstGeom>
          <a:noFill/>
          <a:ln w="9525">
            <a:noFill/>
            <a:miter lim="800000"/>
            <a:headEnd/>
            <a:tailEnd/>
          </a:ln>
          <a:effectLst/>
        </p:spPr>
      </p:pic>
      <p:pic>
        <p:nvPicPr>
          <p:cNvPr id="452621" name="Picture 13" descr="untitled"/>
          <p:cNvPicPr>
            <a:picLocks noChangeAspect="1" noChangeArrowheads="1"/>
          </p:cNvPicPr>
          <p:nvPr userDrawn="1"/>
        </p:nvPicPr>
        <p:blipFill>
          <a:blip r:embed="rId17" cstate="print"/>
          <a:srcRect/>
          <a:stretch>
            <a:fillRect/>
          </a:stretch>
        </p:blipFill>
        <p:spPr bwMode="auto">
          <a:xfrm>
            <a:off x="2665413" y="0"/>
            <a:ext cx="2667000" cy="6858000"/>
          </a:xfrm>
          <a:prstGeom prst="rect">
            <a:avLst/>
          </a:prstGeom>
          <a:noFill/>
        </p:spPr>
      </p:pic>
      <p:pic>
        <p:nvPicPr>
          <p:cNvPr id="452625" name="Picture 17"/>
          <p:cNvPicPr>
            <a:picLocks noChangeAspect="1" noChangeArrowheads="1"/>
          </p:cNvPicPr>
          <p:nvPr userDrawn="1"/>
        </p:nvPicPr>
        <p:blipFill>
          <a:blip r:embed="rId18" cstate="print"/>
          <a:srcRect/>
          <a:stretch>
            <a:fillRect/>
          </a:stretch>
        </p:blipFill>
        <p:spPr bwMode="auto">
          <a:xfrm>
            <a:off x="-1588" y="0"/>
            <a:ext cx="2667001" cy="6858000"/>
          </a:xfrm>
          <a:prstGeom prst="rect">
            <a:avLst/>
          </a:prstGeom>
          <a:noFill/>
          <a:ln w="9525">
            <a:noFill/>
            <a:miter lim="800000"/>
            <a:headEnd/>
            <a:tailEnd/>
          </a:ln>
          <a:effectLst/>
        </p:spPr>
      </p:pic>
      <p:sp>
        <p:nvSpPr>
          <p:cNvPr id="452611" name="Rectangle 3"/>
          <p:cNvSpPr>
            <a:spLocks noGrp="1" noChangeArrowheads="1"/>
          </p:cNvSpPr>
          <p:nvPr>
            <p:ph type="body" idx="1"/>
          </p:nvPr>
        </p:nvSpPr>
        <p:spPr bwMode="auto">
          <a:xfrm>
            <a:off x="457200" y="1600200"/>
            <a:ext cx="82296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26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4526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4526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B578422-47B1-47E1-BF72-097089525CD5}" type="slidenum">
              <a:rPr lang="en-US"/>
              <a:pPr/>
              <a:t>‹#›</a:t>
            </a:fld>
            <a:endParaRPr lang="en-US"/>
          </a:p>
        </p:txBody>
      </p:sp>
      <p:pic>
        <p:nvPicPr>
          <p:cNvPr id="452628" name="Picture 20"/>
          <p:cNvPicPr>
            <a:picLocks noChangeAspect="1" noChangeArrowheads="1"/>
          </p:cNvPicPr>
          <p:nvPr userDrawn="1"/>
        </p:nvPicPr>
        <p:blipFill>
          <a:blip r:embed="rId19" cstate="print"/>
          <a:srcRect/>
          <a:stretch>
            <a:fillRect/>
          </a:stretch>
        </p:blipFill>
        <p:spPr bwMode="auto">
          <a:xfrm>
            <a:off x="0" y="6019800"/>
            <a:ext cx="9144000" cy="838200"/>
          </a:xfrm>
          <a:prstGeom prst="rect">
            <a:avLst/>
          </a:prstGeom>
          <a:noFill/>
          <a:ln w="9525">
            <a:noFill/>
            <a:miter lim="800000"/>
            <a:headEnd/>
            <a:tailEnd/>
          </a:ln>
          <a:effectLst/>
        </p:spPr>
      </p:pic>
      <p:grpSp>
        <p:nvGrpSpPr>
          <p:cNvPr id="452637" name="Group 29"/>
          <p:cNvGrpSpPr>
            <a:grpSpLocks/>
          </p:cNvGrpSpPr>
          <p:nvPr userDrawn="1"/>
        </p:nvGrpSpPr>
        <p:grpSpPr bwMode="auto">
          <a:xfrm>
            <a:off x="0" y="0"/>
            <a:ext cx="9144000" cy="1295400"/>
            <a:chOff x="0" y="0"/>
            <a:chExt cx="5760" cy="816"/>
          </a:xfrm>
        </p:grpSpPr>
        <p:pic>
          <p:nvPicPr>
            <p:cNvPr id="452631" name="Picture 23" descr="untitled"/>
            <p:cNvPicPr>
              <a:picLocks noChangeAspect="1" noChangeArrowheads="1"/>
            </p:cNvPicPr>
            <p:nvPr userDrawn="1"/>
          </p:nvPicPr>
          <p:blipFill>
            <a:blip r:embed="rId20" cstate="print"/>
            <a:srcRect/>
            <a:stretch>
              <a:fillRect/>
            </a:stretch>
          </p:blipFill>
          <p:spPr bwMode="auto">
            <a:xfrm>
              <a:off x="4080" y="0"/>
              <a:ext cx="1152" cy="816"/>
            </a:xfrm>
            <a:prstGeom prst="rect">
              <a:avLst/>
            </a:prstGeom>
            <a:noFill/>
          </p:spPr>
        </p:pic>
        <p:pic>
          <p:nvPicPr>
            <p:cNvPr id="452632" name="Picture 24" descr="untitled1"/>
            <p:cNvPicPr>
              <a:picLocks noChangeAspect="1" noChangeArrowheads="1"/>
            </p:cNvPicPr>
            <p:nvPr userDrawn="1"/>
          </p:nvPicPr>
          <p:blipFill>
            <a:blip r:embed="rId21" cstate="print"/>
            <a:srcRect/>
            <a:stretch>
              <a:fillRect/>
            </a:stretch>
          </p:blipFill>
          <p:spPr bwMode="auto">
            <a:xfrm>
              <a:off x="2910" y="0"/>
              <a:ext cx="1170" cy="816"/>
            </a:xfrm>
            <a:prstGeom prst="rect">
              <a:avLst/>
            </a:prstGeom>
            <a:noFill/>
          </p:spPr>
        </p:pic>
        <p:pic>
          <p:nvPicPr>
            <p:cNvPr id="452633" name="Picture 25" descr="untitled"/>
            <p:cNvPicPr>
              <a:picLocks noChangeAspect="1" noChangeArrowheads="1"/>
            </p:cNvPicPr>
            <p:nvPr userDrawn="1"/>
          </p:nvPicPr>
          <p:blipFill>
            <a:blip r:embed="rId20" cstate="print"/>
            <a:srcRect/>
            <a:stretch>
              <a:fillRect/>
            </a:stretch>
          </p:blipFill>
          <p:spPr bwMode="auto">
            <a:xfrm>
              <a:off x="1710" y="0"/>
              <a:ext cx="1218" cy="816"/>
            </a:xfrm>
            <a:prstGeom prst="rect">
              <a:avLst/>
            </a:prstGeom>
            <a:noFill/>
          </p:spPr>
        </p:pic>
        <p:pic>
          <p:nvPicPr>
            <p:cNvPr id="452634" name="Picture 26" descr="untitled1"/>
            <p:cNvPicPr>
              <a:picLocks noChangeAspect="1" noChangeArrowheads="1"/>
            </p:cNvPicPr>
            <p:nvPr userDrawn="1"/>
          </p:nvPicPr>
          <p:blipFill>
            <a:blip r:embed="rId21" cstate="print"/>
            <a:srcRect/>
            <a:stretch>
              <a:fillRect/>
            </a:stretch>
          </p:blipFill>
          <p:spPr bwMode="auto">
            <a:xfrm>
              <a:off x="528" y="0"/>
              <a:ext cx="1200" cy="816"/>
            </a:xfrm>
            <a:prstGeom prst="rect">
              <a:avLst/>
            </a:prstGeom>
            <a:noFill/>
          </p:spPr>
        </p:pic>
        <p:pic>
          <p:nvPicPr>
            <p:cNvPr id="452635" name="Picture 27" descr="untitled1"/>
            <p:cNvPicPr>
              <a:picLocks noChangeAspect="1" noChangeArrowheads="1"/>
            </p:cNvPicPr>
            <p:nvPr userDrawn="1"/>
          </p:nvPicPr>
          <p:blipFill>
            <a:blip r:embed="rId21" cstate="print"/>
            <a:srcRect r="54872"/>
            <a:stretch>
              <a:fillRect/>
            </a:stretch>
          </p:blipFill>
          <p:spPr bwMode="auto">
            <a:xfrm>
              <a:off x="5232" y="0"/>
              <a:ext cx="528" cy="816"/>
            </a:xfrm>
            <a:prstGeom prst="rect">
              <a:avLst/>
            </a:prstGeom>
            <a:noFill/>
          </p:spPr>
        </p:pic>
        <p:pic>
          <p:nvPicPr>
            <p:cNvPr id="452636" name="Picture 28" descr="untitled"/>
            <p:cNvPicPr>
              <a:picLocks noChangeAspect="1" noChangeArrowheads="1"/>
            </p:cNvPicPr>
            <p:nvPr userDrawn="1"/>
          </p:nvPicPr>
          <p:blipFill>
            <a:blip r:embed="rId20" cstate="print"/>
            <a:srcRect l="56650"/>
            <a:stretch>
              <a:fillRect/>
            </a:stretch>
          </p:blipFill>
          <p:spPr bwMode="auto">
            <a:xfrm>
              <a:off x="0" y="0"/>
              <a:ext cx="528" cy="816"/>
            </a:xfrm>
            <a:prstGeom prst="rect">
              <a:avLst/>
            </a:prstGeom>
            <a:noFill/>
          </p:spPr>
        </p:pic>
      </p:grpSp>
      <p:sp>
        <p:nvSpPr>
          <p:cNvPr id="452610" name="Rectangle 2"/>
          <p:cNvSpPr>
            <a:spLocks noGrp="1" noChangeArrowheads="1"/>
          </p:cNvSpPr>
          <p:nvPr>
            <p:ph type="title"/>
          </p:nvPr>
        </p:nvSpPr>
        <p:spPr bwMode="auto">
          <a:xfrm>
            <a:off x="533400" y="762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52638" name="Line 30"/>
          <p:cNvSpPr>
            <a:spLocks noChangeShapeType="1"/>
          </p:cNvSpPr>
          <p:nvPr userDrawn="1"/>
        </p:nvSpPr>
        <p:spPr bwMode="auto">
          <a:xfrm>
            <a:off x="0" y="1295400"/>
            <a:ext cx="9144000" cy="0"/>
          </a:xfrm>
          <a:prstGeom prst="line">
            <a:avLst/>
          </a:prstGeom>
          <a:noFill/>
          <a:ln w="19050">
            <a:solidFill>
              <a:schemeClr val="tx1"/>
            </a:solidFill>
            <a:round/>
            <a:headEnd/>
            <a:tailEnd/>
          </a:ln>
          <a:effectLst/>
        </p:spPr>
        <p:txBody>
          <a:bodyPr/>
          <a:lstStyle/>
          <a:p>
            <a:endParaRPr lang="en-US"/>
          </a:p>
        </p:txBody>
      </p:sp>
      <p:grpSp>
        <p:nvGrpSpPr>
          <p:cNvPr id="452643" name="Group 35"/>
          <p:cNvGrpSpPr>
            <a:grpSpLocks/>
          </p:cNvGrpSpPr>
          <p:nvPr userDrawn="1"/>
        </p:nvGrpSpPr>
        <p:grpSpPr bwMode="auto">
          <a:xfrm>
            <a:off x="8229600" y="6105525"/>
            <a:ext cx="809625" cy="676275"/>
            <a:chOff x="5202" y="3840"/>
            <a:chExt cx="510" cy="426"/>
          </a:xfrm>
        </p:grpSpPr>
        <p:sp>
          <p:nvSpPr>
            <p:cNvPr id="452642" name="Rectangle 34"/>
            <p:cNvSpPr>
              <a:spLocks noChangeArrowheads="1"/>
            </p:cNvSpPr>
            <p:nvPr userDrawn="1"/>
          </p:nvSpPr>
          <p:spPr bwMode="auto">
            <a:xfrm>
              <a:off x="5202" y="3858"/>
              <a:ext cx="486" cy="408"/>
            </a:xfrm>
            <a:prstGeom prst="rect">
              <a:avLst/>
            </a:prstGeom>
            <a:solidFill>
              <a:schemeClr val="tx1"/>
            </a:solidFill>
            <a:ln w="9525">
              <a:solidFill>
                <a:schemeClr val="tx1"/>
              </a:solidFill>
              <a:miter lim="800000"/>
              <a:headEnd/>
              <a:tailEnd/>
            </a:ln>
            <a:effectLst/>
          </p:spPr>
          <p:txBody>
            <a:bodyPr wrap="none" anchor="ctr"/>
            <a:lstStyle/>
            <a:p>
              <a:endParaRPr lang="en-US"/>
            </a:p>
          </p:txBody>
        </p:sp>
        <p:pic>
          <p:nvPicPr>
            <p:cNvPr id="452615" name="Picture 7" descr="GRF_logo2"/>
            <p:cNvPicPr>
              <a:picLocks noChangeAspect="1" noChangeArrowheads="1"/>
            </p:cNvPicPr>
            <p:nvPr userDrawn="1"/>
          </p:nvPicPr>
          <p:blipFill>
            <a:blip r:embed="rId22" cstate="print"/>
            <a:srcRect/>
            <a:stretch>
              <a:fillRect/>
            </a:stretch>
          </p:blipFill>
          <p:spPr bwMode="auto">
            <a:xfrm>
              <a:off x="5232" y="3840"/>
              <a:ext cx="480" cy="401"/>
            </a:xfrm>
            <a:prstGeom prst="rect">
              <a:avLst/>
            </a:prstGeom>
            <a:noFill/>
          </p:spPr>
        </p:pic>
      </p:grpSp>
      <p:sp>
        <p:nvSpPr>
          <p:cNvPr id="452644" name="AutoShape 36"/>
          <p:cNvSpPr>
            <a:spLocks noChangeArrowheads="1"/>
          </p:cNvSpPr>
          <p:nvPr userDrawn="1"/>
        </p:nvSpPr>
        <p:spPr bwMode="auto">
          <a:xfrm>
            <a:off x="1276350" y="6096000"/>
            <a:ext cx="6524625" cy="733425"/>
          </a:xfrm>
          <a:prstGeom prst="roundRect">
            <a:avLst>
              <a:gd name="adj" fmla="val 16667"/>
            </a:avLst>
          </a:prstGeom>
          <a:solidFill>
            <a:schemeClr val="tx1"/>
          </a:solidFill>
          <a:ln w="9525">
            <a:solidFill>
              <a:schemeClr val="tx1"/>
            </a:solidFill>
            <a:round/>
            <a:headEnd/>
            <a:tailEnd/>
          </a:ln>
          <a:effectLst/>
        </p:spPr>
        <p:txBody>
          <a:bodyPr wrap="none" anchor="ctr"/>
          <a:lstStyle/>
          <a:p>
            <a:endParaRPr lang="en-US"/>
          </a:p>
        </p:txBody>
      </p:sp>
      <p:sp>
        <p:nvSpPr>
          <p:cNvPr id="452629" name="AutoShape 21"/>
          <p:cNvSpPr>
            <a:spLocks noChangeArrowheads="1"/>
          </p:cNvSpPr>
          <p:nvPr userDrawn="1"/>
        </p:nvSpPr>
        <p:spPr bwMode="auto">
          <a:xfrm>
            <a:off x="1295400" y="6067425"/>
            <a:ext cx="6524625" cy="733425"/>
          </a:xfrm>
          <a:prstGeom prst="roundRect">
            <a:avLst>
              <a:gd name="adj" fmla="val 16667"/>
            </a:avLst>
          </a:prstGeom>
          <a:solidFill>
            <a:srgbClr val="DDDDDD"/>
          </a:solidFill>
          <a:ln w="9525">
            <a:solidFill>
              <a:schemeClr val="tx1"/>
            </a:solidFill>
            <a:round/>
            <a:headEnd/>
            <a:tailEnd/>
          </a:ln>
          <a:effectLst/>
        </p:spPr>
        <p:txBody>
          <a:bodyPr wrap="none" anchor="ctr"/>
          <a:lstStyle/>
          <a:p>
            <a:endParaRPr lang="en-US"/>
          </a:p>
        </p:txBody>
      </p:sp>
      <p:sp>
        <p:nvSpPr>
          <p:cNvPr id="452616" name="Rectangle 8"/>
          <p:cNvSpPr>
            <a:spLocks noChangeArrowheads="1"/>
          </p:cNvSpPr>
          <p:nvPr userDrawn="1"/>
        </p:nvSpPr>
        <p:spPr bwMode="auto">
          <a:xfrm>
            <a:off x="1285875" y="6013450"/>
            <a:ext cx="6553200" cy="825500"/>
          </a:xfrm>
          <a:prstGeom prst="rect">
            <a:avLst/>
          </a:prstGeom>
          <a:noFill/>
          <a:ln w="9525">
            <a:noFill/>
            <a:miter lim="800000"/>
            <a:headEnd/>
            <a:tailEnd/>
          </a:ln>
          <a:effectLst/>
        </p:spPr>
        <p:txBody>
          <a:bodyPr anchor="ctr">
            <a:spAutoFit/>
          </a:bodyPr>
          <a:lstStyle/>
          <a:p>
            <a:pPr algn="ctr"/>
            <a:r>
              <a:rPr lang="en-US" sz="1600" i="1"/>
              <a:t>National Science Foundation Graduate Research Fellowship Program</a:t>
            </a:r>
            <a:r>
              <a:rPr lang="en-US" sz="1600"/>
              <a:t> More Info: </a:t>
            </a:r>
            <a:r>
              <a:rPr lang="en-US" sz="1600" b="1" u="sng">
                <a:solidFill>
                  <a:srgbClr val="FF0000"/>
                </a:solidFill>
              </a:rPr>
              <a:t>www.nsf.gov/grfp</a:t>
            </a:r>
            <a:r>
              <a:rPr lang="en-US" sz="1600"/>
              <a:t> or </a:t>
            </a:r>
            <a:r>
              <a:rPr lang="en-US" sz="1600" b="1" u="sng">
                <a:solidFill>
                  <a:srgbClr val="FF0000"/>
                </a:solidFill>
              </a:rPr>
              <a:t>www.nsfgrfp.org</a:t>
            </a:r>
          </a:p>
          <a:p>
            <a:pPr algn="ctr"/>
            <a:r>
              <a:rPr lang="en-US" sz="1600"/>
              <a:t>Apply at: </a:t>
            </a:r>
            <a:r>
              <a:rPr lang="en-US" sz="1600" b="1" u="sng">
                <a:solidFill>
                  <a:srgbClr val="FF0000"/>
                </a:solidFill>
              </a:rPr>
              <a:t>www.fastlane.nsf.gov/grfp/</a:t>
            </a:r>
            <a:r>
              <a:rPr lang="en-US" sz="1600" u="sng"/>
              <a:t> </a:t>
            </a:r>
            <a:r>
              <a:rPr lang="en-US" sz="1600">
                <a:latin typeface="Tahoma" pitchFamily="34" charset="0"/>
              </a:rPr>
              <a:t> </a:t>
            </a:r>
          </a:p>
        </p:txBody>
      </p:sp>
      <p:sp>
        <p:nvSpPr>
          <p:cNvPr id="452645" name="Line 37"/>
          <p:cNvSpPr>
            <a:spLocks noChangeShapeType="1"/>
          </p:cNvSpPr>
          <p:nvPr userDrawn="1"/>
        </p:nvSpPr>
        <p:spPr bwMode="auto">
          <a:xfrm>
            <a:off x="0" y="6019800"/>
            <a:ext cx="9144000" cy="0"/>
          </a:xfrm>
          <a:prstGeom prst="line">
            <a:avLst/>
          </a:prstGeom>
          <a:noFill/>
          <a:ln w="19050">
            <a:solidFill>
              <a:schemeClr val="tx1"/>
            </a:solidFill>
            <a:round/>
            <a:headEnd/>
            <a:tailEnd/>
          </a:ln>
          <a:effectLst/>
        </p:spPr>
        <p:txBody>
          <a:bodyPr/>
          <a:lstStyle/>
          <a:p>
            <a:endParaRPr lang="en-US"/>
          </a:p>
        </p:txBody>
      </p:sp>
      <p:sp>
        <p:nvSpPr>
          <p:cNvPr id="452646" name="Rectangle 38"/>
          <p:cNvSpPr>
            <a:spLocks noChangeArrowheads="1"/>
          </p:cNvSpPr>
          <p:nvPr userDrawn="1"/>
        </p:nvSpPr>
        <p:spPr bwMode="auto">
          <a:xfrm>
            <a:off x="76200" y="6140450"/>
            <a:ext cx="714375" cy="685800"/>
          </a:xfrm>
          <a:prstGeom prst="rect">
            <a:avLst/>
          </a:prstGeom>
          <a:solidFill>
            <a:schemeClr val="tx1"/>
          </a:solidFill>
          <a:ln w="9525">
            <a:solidFill>
              <a:schemeClr val="tx1"/>
            </a:solidFill>
            <a:miter lim="800000"/>
            <a:headEnd/>
            <a:tailEnd/>
          </a:ln>
          <a:effectLst/>
        </p:spPr>
        <p:txBody>
          <a:bodyPr wrap="none" anchor="ctr"/>
          <a:lstStyle/>
          <a:p>
            <a:endParaRPr lang="en-US"/>
          </a:p>
        </p:txBody>
      </p:sp>
      <p:pic>
        <p:nvPicPr>
          <p:cNvPr id="452647" name="Picture 39" descr="untitled"/>
          <p:cNvPicPr>
            <a:picLocks noChangeAspect="1" noChangeArrowheads="1"/>
          </p:cNvPicPr>
          <p:nvPr userDrawn="1"/>
        </p:nvPicPr>
        <p:blipFill>
          <a:blip r:embed="rId23" cstate="print"/>
          <a:srcRect/>
          <a:stretch>
            <a:fillRect/>
          </a:stretch>
        </p:blipFill>
        <p:spPr bwMode="auto">
          <a:xfrm>
            <a:off x="123825" y="6099175"/>
            <a:ext cx="731838" cy="682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 id="2147483915" r:id="rId13"/>
    <p:sldLayoutId id="2147483916" r:id="rId14"/>
    <p:sldLayoutId id="2147483917" r:id="rId15"/>
  </p:sldLayoutIdLst>
  <p:transition/>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3.jpg"/><Relationship Id="rId4" Type="http://schemas.openxmlformats.org/officeDocument/2006/relationships/image" Target="../media/image12.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990600"/>
            <a:ext cx="9601200" cy="2743200"/>
          </a:xfrm>
        </p:spPr>
        <p:txBody>
          <a:bodyPr/>
          <a:lstStyle/>
          <a:p>
            <a:r>
              <a:rPr lang="en-US" sz="5400" b="1" dirty="0" smtClean="0">
                <a:solidFill>
                  <a:schemeClr val="bg1"/>
                </a:solidFill>
                <a:effectLst>
                  <a:outerShdw blurRad="38100" dist="38100" dir="2700000" algn="tl">
                    <a:srgbClr val="C0C0C0"/>
                  </a:outerShdw>
                </a:effectLst>
                <a:latin typeface="Tahoma" pitchFamily="34" charset="0"/>
              </a:rPr>
              <a:t>UMBC</a:t>
            </a:r>
            <a:r>
              <a:rPr lang="en-US" sz="5400" b="1" dirty="0" smtClean="0">
                <a:solidFill>
                  <a:schemeClr val="bg1"/>
                </a:solidFill>
                <a:effectLst>
                  <a:outerShdw blurRad="38100" dist="38100" dir="2700000" algn="tl">
                    <a:srgbClr val="C0C0C0"/>
                  </a:outerShdw>
                </a:effectLst>
                <a:latin typeface="Tahoma" pitchFamily="34" charset="0"/>
              </a:rPr>
              <a:t> 2016</a:t>
            </a:r>
            <a:r>
              <a:rPr lang="en-US" sz="5400" b="1" dirty="0" smtClean="0">
                <a:solidFill>
                  <a:schemeClr val="accent2"/>
                </a:solidFill>
                <a:effectLst>
                  <a:outerShdw blurRad="38100" dist="38100" dir="2700000" algn="tl">
                    <a:srgbClr val="C0C0C0"/>
                  </a:outerShdw>
                </a:effectLst>
                <a:latin typeface="Tahoma" pitchFamily="34" charset="0"/>
              </a:rPr>
              <a:t> </a:t>
            </a:r>
            <a:r>
              <a:rPr lang="en-US" sz="5400" b="1" dirty="0" smtClean="0">
                <a:solidFill>
                  <a:schemeClr val="accent2"/>
                </a:solidFill>
                <a:effectLst>
                  <a:outerShdw blurRad="38100" dist="38100" dir="2700000" algn="tl">
                    <a:srgbClr val="C0C0C0"/>
                  </a:outerShdw>
                </a:effectLst>
                <a:latin typeface="Tahoma" pitchFamily="34" charset="0"/>
              </a:rPr>
              <a:t/>
            </a:r>
            <a:br>
              <a:rPr lang="en-US" sz="5400" b="1" dirty="0" smtClean="0">
                <a:solidFill>
                  <a:schemeClr val="accent2"/>
                </a:solidFill>
                <a:effectLst>
                  <a:outerShdw blurRad="38100" dist="38100" dir="2700000" algn="tl">
                    <a:srgbClr val="C0C0C0"/>
                  </a:outerShdw>
                </a:effectLst>
                <a:latin typeface="Tahoma" pitchFamily="34" charset="0"/>
              </a:rPr>
            </a:br>
            <a:r>
              <a:rPr lang="en-US" sz="5400" b="1" dirty="0" smtClean="0">
                <a:solidFill>
                  <a:schemeClr val="accent2"/>
                </a:solidFill>
                <a:effectLst>
                  <a:outerShdw blurRad="38100" dist="38100" dir="2700000" algn="tl">
                    <a:srgbClr val="C0C0C0"/>
                  </a:outerShdw>
                </a:effectLst>
                <a:latin typeface="Tahoma" pitchFamily="34" charset="0"/>
              </a:rPr>
              <a:t/>
            </a:r>
            <a:br>
              <a:rPr lang="en-US" sz="5400" b="1" dirty="0" smtClean="0">
                <a:solidFill>
                  <a:schemeClr val="accent2"/>
                </a:solidFill>
                <a:effectLst>
                  <a:outerShdw blurRad="38100" dist="38100" dir="2700000" algn="tl">
                    <a:srgbClr val="C0C0C0"/>
                  </a:outerShdw>
                </a:effectLst>
                <a:latin typeface="Tahoma" pitchFamily="34" charset="0"/>
              </a:rPr>
            </a:br>
            <a:r>
              <a:rPr lang="en-US" sz="4800" b="1" dirty="0" smtClean="0">
                <a:solidFill>
                  <a:schemeClr val="accent2"/>
                </a:solidFill>
                <a:effectLst>
                  <a:outerShdw blurRad="38100" dist="38100" dir="2700000" algn="tl">
                    <a:srgbClr val="C0C0C0"/>
                  </a:outerShdw>
                </a:effectLst>
                <a:latin typeface="Tahoma" pitchFamily="34" charset="0"/>
              </a:rPr>
              <a:t>How to Write a Successful Personal Statement; </a:t>
            </a:r>
            <a:r>
              <a:rPr lang="en-US" sz="5400" b="1" dirty="0" smtClean="0">
                <a:solidFill>
                  <a:schemeClr val="accent2"/>
                </a:solidFill>
                <a:effectLst>
                  <a:outerShdw blurRad="38100" dist="38100" dir="2700000" algn="tl">
                    <a:srgbClr val="C0C0C0"/>
                  </a:outerShdw>
                </a:effectLst>
                <a:latin typeface="Tahoma" pitchFamily="34" charset="0"/>
              </a:rPr>
              <a:t/>
            </a:r>
            <a:br>
              <a:rPr lang="en-US" sz="5400" b="1" dirty="0" smtClean="0">
                <a:solidFill>
                  <a:schemeClr val="accent2"/>
                </a:solidFill>
                <a:effectLst>
                  <a:outerShdw blurRad="38100" dist="38100" dir="2700000" algn="tl">
                    <a:srgbClr val="C0C0C0"/>
                  </a:outerShdw>
                </a:effectLst>
                <a:latin typeface="Tahoma" pitchFamily="34" charset="0"/>
              </a:rPr>
            </a:br>
            <a:r>
              <a:rPr lang="en-US" sz="4000" b="1" dirty="0" smtClean="0">
                <a:solidFill>
                  <a:schemeClr val="accent2"/>
                </a:solidFill>
                <a:effectLst>
                  <a:outerShdw blurRad="38100" dist="38100" dir="2700000" algn="tl">
                    <a:srgbClr val="C0C0C0"/>
                  </a:outerShdw>
                </a:effectLst>
                <a:latin typeface="Tahoma" pitchFamily="34" charset="0"/>
              </a:rPr>
              <a:t>The 5 </a:t>
            </a:r>
            <a:r>
              <a:rPr lang="en-US" sz="4000" b="1" dirty="0" err="1" smtClean="0">
                <a:solidFill>
                  <a:schemeClr val="accent2"/>
                </a:solidFill>
                <a:effectLst>
                  <a:outerShdw blurRad="38100" dist="38100" dir="2700000" algn="tl">
                    <a:srgbClr val="C0C0C0"/>
                  </a:outerShdw>
                </a:effectLst>
                <a:latin typeface="Tahoma" pitchFamily="34" charset="0"/>
              </a:rPr>
              <a:t>Ws</a:t>
            </a:r>
            <a:r>
              <a:rPr lang="en-US" sz="4000" b="1" dirty="0" smtClean="0">
                <a:solidFill>
                  <a:schemeClr val="accent2"/>
                </a:solidFill>
                <a:effectLst>
                  <a:outerShdw blurRad="38100" dist="38100" dir="2700000" algn="tl">
                    <a:srgbClr val="C0C0C0"/>
                  </a:outerShdw>
                </a:effectLst>
                <a:latin typeface="Tahoma" pitchFamily="34" charset="0"/>
              </a:rPr>
              <a:t> and 1H</a:t>
            </a:r>
            <a:r>
              <a:rPr lang="en-US" sz="5400" dirty="0" smtClean="0">
                <a:solidFill>
                  <a:schemeClr val="accent2"/>
                </a:solidFill>
              </a:rPr>
              <a:t/>
            </a:r>
            <a:br>
              <a:rPr lang="en-US" sz="5400" dirty="0" smtClean="0">
                <a:solidFill>
                  <a:schemeClr val="accent2"/>
                </a:solidFill>
              </a:rPr>
            </a:br>
            <a:endParaRPr lang="en-US" sz="5400" dirty="0">
              <a:solidFill>
                <a:schemeClr val="accent2"/>
              </a:solidFill>
            </a:endParaRPr>
          </a:p>
        </p:txBody>
      </p:sp>
      <p:sp>
        <p:nvSpPr>
          <p:cNvPr id="2066" name="Text Box 18"/>
          <p:cNvSpPr txBox="1">
            <a:spLocks noChangeArrowheads="1"/>
          </p:cNvSpPr>
          <p:nvPr/>
        </p:nvSpPr>
        <p:spPr bwMode="auto">
          <a:xfrm>
            <a:off x="0" y="4363760"/>
            <a:ext cx="9144000" cy="1508105"/>
          </a:xfrm>
          <a:prstGeom prst="rect">
            <a:avLst/>
          </a:prstGeom>
          <a:noFill/>
          <a:ln w="9525">
            <a:noFill/>
            <a:miter lim="800000"/>
            <a:headEnd/>
            <a:tailEnd/>
          </a:ln>
          <a:effectLst/>
        </p:spPr>
        <p:txBody>
          <a:bodyPr wrap="square">
            <a:spAutoFit/>
          </a:bodyPr>
          <a:lstStyle/>
          <a:p>
            <a:pPr algn="ctr">
              <a:spcBef>
                <a:spcPct val="50000"/>
              </a:spcBef>
            </a:pPr>
            <a:r>
              <a:rPr lang="en-US" sz="2000" i="1" dirty="0" smtClean="0">
                <a:effectLst>
                  <a:outerShdw blurRad="38100" dist="38100" dir="2700000" algn="tl">
                    <a:srgbClr val="C0C0C0"/>
                  </a:outerShdw>
                </a:effectLst>
                <a:latin typeface="Tahoma" pitchFamily="34" charset="0"/>
              </a:rPr>
              <a:t>Presented by </a:t>
            </a:r>
          </a:p>
          <a:p>
            <a:pPr algn="ctr">
              <a:spcBef>
                <a:spcPct val="50000"/>
              </a:spcBef>
            </a:pPr>
            <a:r>
              <a:rPr lang="en-US" sz="2800" dirty="0" smtClean="0">
                <a:solidFill>
                  <a:srgbClr val="002060"/>
                </a:solidFill>
                <a:effectLst>
                  <a:outerShdw blurRad="38100" dist="38100" dir="2700000" algn="tl">
                    <a:srgbClr val="000000">
                      <a:alpha val="43137"/>
                    </a:srgbClr>
                  </a:outerShdw>
                </a:effectLst>
                <a:latin typeface="Tahoma" pitchFamily="34" charset="0"/>
              </a:rPr>
              <a:t>Patti </a:t>
            </a:r>
            <a:r>
              <a:rPr lang="en-US" sz="2800" dirty="0" smtClean="0">
                <a:solidFill>
                  <a:srgbClr val="002060"/>
                </a:solidFill>
                <a:effectLst>
                  <a:outerShdw blurRad="38100" dist="38100" dir="2700000" algn="tl">
                    <a:srgbClr val="000000">
                      <a:alpha val="43137"/>
                    </a:srgbClr>
                  </a:outerShdw>
                </a:effectLst>
                <a:latin typeface="Tahoma" pitchFamily="34" charset="0"/>
                <a:ea typeface="Tahoma" pitchFamily="34" charset="0"/>
                <a:cs typeface="Tahoma" pitchFamily="34" charset="0"/>
              </a:rPr>
              <a:t>Ordóñez, PhD</a:t>
            </a:r>
          </a:p>
          <a:p>
            <a:pPr algn="ctr">
              <a:spcBef>
                <a:spcPct val="50000"/>
              </a:spcBef>
            </a:pPr>
            <a:r>
              <a:rPr lang="en-US" sz="2000" dirty="0" smtClean="0">
                <a:solidFill>
                  <a:srgbClr val="002060"/>
                </a:solidFill>
                <a:effectLst>
                  <a:outerShdw blurRad="38100" dist="38100" dir="2700000" algn="tl">
                    <a:srgbClr val="000000">
                      <a:alpha val="43137"/>
                    </a:srgbClr>
                  </a:outerShdw>
                </a:effectLst>
                <a:latin typeface="Tahoma" pitchFamily="34" charset="0"/>
                <a:ea typeface="Tahoma" pitchFamily="34" charset="0"/>
                <a:cs typeface="Tahoma" pitchFamily="34" charset="0"/>
              </a:rPr>
              <a:t>With slides borrowed from Woodrow Winchester, PhD, Ann Q. Gates, PhD and </a:t>
            </a:r>
          </a:p>
        </p:txBody>
      </p:sp>
      <p:sp>
        <p:nvSpPr>
          <p:cNvPr id="4" name="Text Box 19"/>
          <p:cNvSpPr txBox="1">
            <a:spLocks noChangeArrowheads="1"/>
          </p:cNvSpPr>
          <p:nvPr/>
        </p:nvSpPr>
        <p:spPr bwMode="auto">
          <a:xfrm>
            <a:off x="990600" y="6172200"/>
            <a:ext cx="7391400" cy="473075"/>
          </a:xfrm>
          <a:prstGeom prst="rect">
            <a:avLst/>
          </a:prstGeom>
          <a:noFill/>
          <a:ln w="9525">
            <a:noFill/>
            <a:miter lim="800000"/>
            <a:headEnd/>
            <a:tailEnd/>
          </a:ln>
          <a:effectLst/>
        </p:spPr>
        <p:txBody>
          <a:bodyPr>
            <a:spAutoFit/>
          </a:bodyPr>
          <a:lstStyle/>
          <a:p>
            <a:pPr>
              <a:spcBef>
                <a:spcPct val="50000"/>
              </a:spcBef>
            </a:pPr>
            <a:r>
              <a:rPr lang="en-US" sz="2500" i="1" dirty="0">
                <a:solidFill>
                  <a:schemeClr val="bg1"/>
                </a:solidFill>
                <a:effectLst>
                  <a:outerShdw blurRad="38100" dist="38100" dir="2700000" algn="tl">
                    <a:srgbClr val="C0C0C0"/>
                  </a:outerShdw>
                </a:effectLst>
                <a:latin typeface="Tahoma" pitchFamily="34" charset="0"/>
              </a:rPr>
              <a:t>Graduate Research Fellowship Operations Center</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813" name="AutoShape 21"/>
          <p:cNvSpPr>
            <a:spLocks noChangeArrowheads="1"/>
          </p:cNvSpPr>
          <p:nvPr/>
        </p:nvSpPr>
        <p:spPr bwMode="auto">
          <a:xfrm>
            <a:off x="152400" y="2286000"/>
            <a:ext cx="6172200" cy="3200400"/>
          </a:xfrm>
          <a:prstGeom prst="roundRect">
            <a:avLst>
              <a:gd name="adj" fmla="val 4167"/>
            </a:avLst>
          </a:prstGeom>
          <a:solidFill>
            <a:schemeClr val="bg1"/>
          </a:solidFill>
          <a:ln w="9525">
            <a:solidFill>
              <a:schemeClr val="tx1"/>
            </a:solidFill>
            <a:round/>
            <a:headEnd/>
            <a:tailEnd/>
          </a:ln>
          <a:effectLst/>
        </p:spPr>
        <p:txBody>
          <a:bodyPr wrap="none" anchor="ctr"/>
          <a:lstStyle/>
          <a:p>
            <a:endParaRPr lang="en-US"/>
          </a:p>
        </p:txBody>
      </p:sp>
      <p:sp>
        <p:nvSpPr>
          <p:cNvPr id="417794" name="Rectangle 2"/>
          <p:cNvSpPr>
            <a:spLocks noGrp="1" noChangeArrowheads="1"/>
          </p:cNvSpPr>
          <p:nvPr>
            <p:ph type="title"/>
          </p:nvPr>
        </p:nvSpPr>
        <p:spPr>
          <a:xfrm>
            <a:off x="228600" y="304800"/>
            <a:ext cx="8763000" cy="1143000"/>
          </a:xfrm>
          <a:effectLst>
            <a:outerShdw dist="28398" dir="3806097" algn="ctr" rotWithShape="0">
              <a:schemeClr val="tx1"/>
            </a:outerShdw>
          </a:effectLst>
        </p:spPr>
        <p:txBody>
          <a:bodyPr/>
          <a:lstStyle/>
          <a:p>
            <a:r>
              <a:rPr lang="en-US" sz="4000" dirty="0" smtClean="0">
                <a:solidFill>
                  <a:schemeClr val="bg1"/>
                </a:solidFill>
                <a:effectLst>
                  <a:outerShdw blurRad="38100" dist="38100" dir="2700000" algn="tl">
                    <a:srgbClr val="C0C0C0"/>
                  </a:outerShdw>
                </a:effectLst>
                <a:latin typeface="Tahoma" pitchFamily="34" charset="0"/>
              </a:rPr>
              <a:t>Find a partner to help you develop </a:t>
            </a:r>
            <a:br>
              <a:rPr lang="en-US" sz="4000" dirty="0" smtClean="0">
                <a:solidFill>
                  <a:schemeClr val="bg1"/>
                </a:solidFill>
                <a:effectLst>
                  <a:outerShdw blurRad="38100" dist="38100" dir="2700000" algn="tl">
                    <a:srgbClr val="C0C0C0"/>
                  </a:outerShdw>
                </a:effectLst>
                <a:latin typeface="Tahoma" pitchFamily="34" charset="0"/>
              </a:rPr>
            </a:br>
            <a:r>
              <a:rPr lang="en-US" sz="4000" dirty="0" smtClean="0">
                <a:solidFill>
                  <a:schemeClr val="bg1"/>
                </a:solidFill>
                <a:effectLst>
                  <a:outerShdw blurRad="38100" dist="38100" dir="2700000" algn="tl">
                    <a:srgbClr val="C0C0C0"/>
                  </a:outerShdw>
                </a:effectLst>
                <a:latin typeface="Tahoma" pitchFamily="34" charset="0"/>
              </a:rPr>
              <a:t>YOUR STORY</a:t>
            </a:r>
            <a:r>
              <a:rPr lang="en-US" sz="4000" dirty="0">
                <a:solidFill>
                  <a:schemeClr val="bg1"/>
                </a:solidFill>
                <a:effectLst>
                  <a:outerShdw blurRad="38100" dist="38100" dir="2700000" algn="tl">
                    <a:srgbClr val="C0C0C0"/>
                  </a:outerShdw>
                </a:effectLst>
                <a:latin typeface="Tahoma" pitchFamily="34" charset="0"/>
              </a:rPr>
              <a:t/>
            </a:r>
            <a:br>
              <a:rPr lang="en-US" sz="4000" dirty="0">
                <a:solidFill>
                  <a:schemeClr val="bg1"/>
                </a:solidFill>
                <a:effectLst>
                  <a:outerShdw blurRad="38100" dist="38100" dir="2700000" algn="tl">
                    <a:srgbClr val="C0C0C0"/>
                  </a:outerShdw>
                </a:effectLst>
                <a:latin typeface="Tahoma" pitchFamily="34" charset="0"/>
              </a:rPr>
            </a:br>
            <a:endParaRPr lang="en-US" sz="4000" dirty="0">
              <a:solidFill>
                <a:schemeClr val="bg1"/>
              </a:solidFill>
              <a:effectLst>
                <a:outerShdw blurRad="38100" dist="38100" dir="2700000" algn="tl">
                  <a:srgbClr val="C0C0C0"/>
                </a:outerShdw>
              </a:effectLst>
              <a:latin typeface="Tahoma" pitchFamily="34" charset="0"/>
            </a:endParaRPr>
          </a:p>
        </p:txBody>
      </p:sp>
      <p:sp>
        <p:nvSpPr>
          <p:cNvPr id="417797" name="Rectangle 5"/>
          <p:cNvSpPr>
            <a:spLocks noChangeArrowheads="1"/>
          </p:cNvSpPr>
          <p:nvPr/>
        </p:nvSpPr>
        <p:spPr bwMode="auto">
          <a:xfrm>
            <a:off x="-152400" y="2514600"/>
            <a:ext cx="6629400" cy="2590800"/>
          </a:xfrm>
          <a:prstGeom prst="rect">
            <a:avLst/>
          </a:prstGeom>
          <a:noFill/>
          <a:ln w="9525">
            <a:noFill/>
            <a:miter lim="800000"/>
            <a:headEnd/>
            <a:tailEnd/>
          </a:ln>
          <a:effectLst/>
        </p:spPr>
        <p:txBody>
          <a:bodyPr/>
          <a:lstStyle/>
          <a:p>
            <a:pPr marL="742950" lvl="1" indent="-285750">
              <a:spcBef>
                <a:spcPct val="20000"/>
              </a:spcBef>
              <a:buFont typeface="Wingdings" pitchFamily="2" charset="2"/>
              <a:buChar char="§"/>
            </a:pPr>
            <a:r>
              <a:rPr lang="en-US" sz="2200">
                <a:solidFill>
                  <a:schemeClr val="accent2"/>
                </a:solidFill>
                <a:latin typeface="Tahoma" pitchFamily="34" charset="0"/>
              </a:rPr>
              <a:t>Fascination with research area</a:t>
            </a:r>
          </a:p>
          <a:p>
            <a:pPr marL="742950" lvl="1" indent="-285750">
              <a:spcBef>
                <a:spcPct val="20000"/>
              </a:spcBef>
              <a:buFont typeface="Wingdings" pitchFamily="2" charset="2"/>
              <a:buChar char="§"/>
            </a:pPr>
            <a:r>
              <a:rPr lang="en-US" sz="2200">
                <a:solidFill>
                  <a:schemeClr val="accent2"/>
                </a:solidFill>
                <a:latin typeface="Tahoma" pitchFamily="34" charset="0"/>
              </a:rPr>
              <a:t>Examples of leadership and unique characteristics brought to chosen field</a:t>
            </a:r>
          </a:p>
          <a:p>
            <a:pPr marL="742950" lvl="1" indent="-285750">
              <a:spcBef>
                <a:spcPct val="20000"/>
              </a:spcBef>
              <a:buFont typeface="Wingdings" pitchFamily="2" charset="2"/>
              <a:buChar char="§"/>
            </a:pPr>
            <a:r>
              <a:rPr lang="en-US" sz="2200">
                <a:solidFill>
                  <a:schemeClr val="accent2"/>
                </a:solidFill>
                <a:latin typeface="Tahoma" pitchFamily="34" charset="0"/>
              </a:rPr>
              <a:t>Personal experiences and individual strengths  </a:t>
            </a:r>
          </a:p>
          <a:p>
            <a:pPr marL="742950" lvl="1" indent="-285750">
              <a:spcBef>
                <a:spcPct val="20000"/>
              </a:spcBef>
              <a:buFont typeface="Wingdings" pitchFamily="2" charset="2"/>
              <a:buChar char="§"/>
            </a:pPr>
            <a:r>
              <a:rPr lang="en-US" sz="2200">
                <a:solidFill>
                  <a:schemeClr val="accent2"/>
                </a:solidFill>
                <a:latin typeface="Tahoma" pitchFamily="34" charset="0"/>
              </a:rPr>
              <a:t>How receiving the award contributes to career goals</a:t>
            </a:r>
          </a:p>
          <a:p>
            <a:pPr marL="742950" lvl="1" indent="-285750">
              <a:spcBef>
                <a:spcPct val="20000"/>
              </a:spcBef>
              <a:buFont typeface="Wingdings" pitchFamily="2" charset="2"/>
              <a:buChar char="§"/>
            </a:pPr>
            <a:r>
              <a:rPr lang="en-US" sz="2200">
                <a:solidFill>
                  <a:schemeClr val="accent2"/>
                </a:solidFill>
                <a:latin typeface="Tahoma" pitchFamily="34" charset="0"/>
              </a:rPr>
              <a:t>Typically focuses on Broader Impacts criteria  </a:t>
            </a:r>
            <a:endParaRPr lang="en-US" sz="1700">
              <a:solidFill>
                <a:schemeClr val="accent2"/>
              </a:solidFill>
              <a:latin typeface="Tahoma" pitchFamily="34" charset="0"/>
            </a:endParaRPr>
          </a:p>
        </p:txBody>
      </p:sp>
      <p:pic>
        <p:nvPicPr>
          <p:cNvPr id="417811" name="Picture 19"/>
          <p:cNvPicPr>
            <a:picLocks noChangeAspect="1" noChangeArrowheads="1"/>
          </p:cNvPicPr>
          <p:nvPr/>
        </p:nvPicPr>
        <p:blipFill>
          <a:blip r:embed="rId3" cstate="print"/>
          <a:srcRect/>
          <a:stretch>
            <a:fillRect/>
          </a:stretch>
        </p:blipFill>
        <p:spPr bwMode="auto">
          <a:xfrm>
            <a:off x="6856413" y="2286000"/>
            <a:ext cx="1982787" cy="2552700"/>
          </a:xfrm>
          <a:prstGeom prst="rect">
            <a:avLst/>
          </a:prstGeom>
          <a:noFill/>
          <a:ln w="9525">
            <a:solidFill>
              <a:schemeClr val="tx1"/>
            </a:solidFill>
            <a:miter lim="800000"/>
            <a:headEnd/>
            <a:tailEnd/>
          </a:ln>
          <a:effectLst/>
        </p:spPr>
      </p:pic>
      <p:sp>
        <p:nvSpPr>
          <p:cNvPr id="417812" name="Rectangle 20"/>
          <p:cNvSpPr>
            <a:spLocks noChangeArrowheads="1"/>
          </p:cNvSpPr>
          <p:nvPr/>
        </p:nvSpPr>
        <p:spPr bwMode="auto">
          <a:xfrm>
            <a:off x="152400" y="1447800"/>
            <a:ext cx="8686800" cy="685800"/>
          </a:xfrm>
          <a:prstGeom prst="rect">
            <a:avLst/>
          </a:prstGeom>
          <a:noFill/>
          <a:ln w="9525">
            <a:noFill/>
            <a:miter lim="800000"/>
            <a:headEnd/>
            <a:tailEnd/>
          </a:ln>
          <a:effectLst/>
        </p:spPr>
        <p:txBody>
          <a:bodyPr anchor="ctr"/>
          <a:lstStyle/>
          <a:p>
            <a:pPr algn="ctr"/>
            <a:r>
              <a:rPr lang="en-US" sz="3200" dirty="0" smtClean="0">
                <a:solidFill>
                  <a:schemeClr val="accent2"/>
                </a:solidFill>
                <a:effectLst>
                  <a:outerShdw blurRad="38100" dist="38100" dir="2700000" algn="tl">
                    <a:srgbClr val="C0C0C0"/>
                  </a:outerShdw>
                </a:effectLst>
                <a:latin typeface="Tahoma" pitchFamily="34" charset="0"/>
              </a:rPr>
              <a:t>Relevant Background, Research, </a:t>
            </a:r>
          </a:p>
          <a:p>
            <a:pPr algn="ctr"/>
            <a:r>
              <a:rPr lang="en-US" sz="3200" dirty="0" smtClean="0">
                <a:solidFill>
                  <a:schemeClr val="accent2"/>
                </a:solidFill>
                <a:effectLst>
                  <a:outerShdw blurRad="38100" dist="38100" dir="2700000" algn="tl">
                    <a:srgbClr val="C0C0C0"/>
                  </a:outerShdw>
                </a:effectLst>
                <a:latin typeface="Tahoma" pitchFamily="34" charset="0"/>
              </a:rPr>
              <a:t>and Personal Statement (3 </a:t>
            </a:r>
            <a:r>
              <a:rPr lang="en-US" sz="3200" dirty="0">
                <a:solidFill>
                  <a:schemeClr val="accent2"/>
                </a:solidFill>
                <a:effectLst>
                  <a:outerShdw blurRad="38100" dist="38100" dir="2700000" algn="tl">
                    <a:srgbClr val="C0C0C0"/>
                  </a:outerShdw>
                </a:effectLst>
                <a:latin typeface="Tahoma" pitchFamily="34" charset="0"/>
              </a:rPr>
              <a:t>Pages)</a:t>
            </a:r>
          </a:p>
        </p:txBody>
      </p:sp>
      <p:sp>
        <p:nvSpPr>
          <p:cNvPr id="7" name="Text Box 19"/>
          <p:cNvSpPr txBox="1">
            <a:spLocks noChangeArrowheads="1"/>
          </p:cNvSpPr>
          <p:nvPr/>
        </p:nvSpPr>
        <p:spPr bwMode="auto">
          <a:xfrm>
            <a:off x="304800" y="5486400"/>
            <a:ext cx="8686800" cy="477054"/>
          </a:xfrm>
          <a:prstGeom prst="rect">
            <a:avLst/>
          </a:prstGeom>
          <a:noFill/>
          <a:ln w="9525">
            <a:noFill/>
            <a:miter lim="800000"/>
            <a:headEnd/>
            <a:tailEnd/>
          </a:ln>
          <a:effectLst/>
        </p:spPr>
        <p:txBody>
          <a:bodyPr wrap="square">
            <a:spAutoFit/>
          </a:bodyPr>
          <a:lstStyle/>
          <a:p>
            <a:pPr algn="ctr">
              <a:spcBef>
                <a:spcPct val="50000"/>
              </a:spcBef>
            </a:pPr>
            <a:r>
              <a:rPr lang="en-US" sz="2500" i="1" dirty="0">
                <a:solidFill>
                  <a:schemeClr val="bg1"/>
                </a:solidFill>
                <a:effectLst>
                  <a:outerShdw blurRad="38100" dist="38100" dir="2700000" algn="tl">
                    <a:srgbClr val="C0C0C0"/>
                  </a:outerShdw>
                </a:effectLst>
                <a:latin typeface="Tahoma" pitchFamily="34" charset="0"/>
              </a:rPr>
              <a:t> </a:t>
            </a:r>
            <a:r>
              <a:rPr lang="en-US" sz="2500" i="1" dirty="0" smtClean="0">
                <a:effectLst>
                  <a:outerShdw blurRad="38100" dist="38100" dir="2700000" algn="tl">
                    <a:srgbClr val="C0C0C0"/>
                  </a:outerShdw>
                </a:effectLst>
                <a:latin typeface="Tahoma" pitchFamily="34" charset="0"/>
              </a:rPr>
              <a:t>5 minute pair discussion</a:t>
            </a:r>
            <a:endParaRPr lang="en-US" sz="2500" i="1" dirty="0">
              <a:effectLst>
                <a:outerShdw blurRad="38100" dist="38100" dir="2700000" algn="tl">
                  <a:srgbClr val="C0C0C0"/>
                </a:outerShdw>
              </a:effectLst>
              <a:latin typeface="Tahoma"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13"/>
          <p:cNvSpPr>
            <a:spLocks noChangeArrowheads="1"/>
          </p:cNvSpPr>
          <p:nvPr/>
        </p:nvSpPr>
        <p:spPr bwMode="auto">
          <a:xfrm>
            <a:off x="381000" y="1371600"/>
            <a:ext cx="8458200" cy="4495800"/>
          </a:xfrm>
          <a:prstGeom prst="roundRect">
            <a:avLst>
              <a:gd name="adj" fmla="val 0"/>
            </a:avLst>
          </a:prstGeom>
          <a:solidFill>
            <a:schemeClr val="bg1"/>
          </a:solidFill>
          <a:ln w="9525" cap="flat">
            <a:solidFill>
              <a:schemeClr val="tx1"/>
            </a:solidFill>
            <a:round/>
            <a:headEnd/>
            <a:tailEnd/>
          </a:ln>
          <a:effectLst/>
        </p:spPr>
        <p:txBody>
          <a:bodyPr wrap="none" anchor="ctr"/>
          <a:lstStyle/>
          <a:p>
            <a:endParaRPr lang="en-US"/>
          </a:p>
        </p:txBody>
      </p:sp>
      <p:sp>
        <p:nvSpPr>
          <p:cNvPr id="8" name="Content Placeholder 2"/>
          <p:cNvSpPr txBox="1">
            <a:spLocks/>
          </p:cNvSpPr>
          <p:nvPr/>
        </p:nvSpPr>
        <p:spPr bwMode="auto">
          <a:xfrm>
            <a:off x="457200" y="1447800"/>
            <a:ext cx="82296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r>
              <a:rPr lang="en-US" sz="2800" b="1" kern="0" dirty="0" smtClean="0">
                <a:solidFill>
                  <a:schemeClr val="accent2"/>
                </a:solidFill>
                <a:latin typeface="Tahoma" pitchFamily="34" charset="0"/>
                <a:ea typeface="Tahoma" pitchFamily="34" charset="0"/>
                <a:cs typeface="Tahoma" pitchFamily="34" charset="0"/>
              </a:rPr>
              <a:t>Before you write, </a:t>
            </a:r>
            <a:endParaRPr kumimoji="0" lang="en-US" sz="2800" b="0" i="0" u="none" strike="noStrike" kern="0" cap="none" spc="0" normalizeH="0" dirty="0" smtClean="0">
              <a:ln>
                <a:noFill/>
              </a:ln>
              <a:solidFill>
                <a:schemeClr val="accent2"/>
              </a:solidFill>
              <a:effectLst/>
              <a:uLnTx/>
              <a:uFillTx/>
              <a:latin typeface="Tahoma" pitchFamily="34" charset="0"/>
              <a:ea typeface="Tahoma" pitchFamily="34" charset="0"/>
              <a:cs typeface="Tahoma" pitchFamily="34" charset="0"/>
            </a:endParaRPr>
          </a:p>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endParaRPr lang="en-US" sz="2800" kern="0" dirty="0" smtClean="0">
              <a:solidFill>
                <a:schemeClr val="accent2"/>
              </a:solidFill>
              <a:latin typeface="Tahoma" pitchFamily="34" charset="0"/>
              <a:ea typeface="Tahoma" pitchFamily="34" charset="0"/>
              <a:cs typeface="Tahoma" pitchFamily="34" charset="0"/>
            </a:endParaRPr>
          </a:p>
        </p:txBody>
      </p:sp>
      <p:sp>
        <p:nvSpPr>
          <p:cNvPr id="9" name="Title 1"/>
          <p:cNvSpPr txBox="1">
            <a:spLocks/>
          </p:cNvSpPr>
          <p:nvPr/>
        </p:nvSpPr>
        <p:spPr bwMode="auto">
          <a:xfrm>
            <a:off x="228600" y="228600"/>
            <a:ext cx="8686800" cy="781050"/>
          </a:xfrm>
          <a:prstGeom prst="rect">
            <a:avLst/>
          </a:prstGeom>
          <a:noFill/>
          <a:ln w="9525">
            <a:noFill/>
            <a:miter lim="800000"/>
            <a:headEnd/>
            <a:tailEnd/>
          </a:ln>
          <a:effectLst>
            <a:outerShdw blurRad="50800" dist="50800" dir="5400000" algn="ctr" rotWithShape="0">
              <a:schemeClr val="tx1"/>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800" kern="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Where do we go from here?</a:t>
            </a:r>
            <a:endParaRPr kumimoji="0" lang="en-US" sz="4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063" y="2170113"/>
            <a:ext cx="8650287" cy="251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13"/>
          <p:cNvSpPr>
            <a:spLocks noChangeArrowheads="1"/>
          </p:cNvSpPr>
          <p:nvPr/>
        </p:nvSpPr>
        <p:spPr bwMode="auto">
          <a:xfrm>
            <a:off x="381000" y="1371600"/>
            <a:ext cx="8458200" cy="4495800"/>
          </a:xfrm>
          <a:prstGeom prst="roundRect">
            <a:avLst>
              <a:gd name="adj" fmla="val 0"/>
            </a:avLst>
          </a:prstGeom>
          <a:solidFill>
            <a:schemeClr val="bg1"/>
          </a:solidFill>
          <a:ln w="9525" cap="flat">
            <a:solidFill>
              <a:schemeClr val="tx1"/>
            </a:solidFill>
            <a:round/>
            <a:headEnd/>
            <a:tailEnd/>
          </a:ln>
          <a:effectLst/>
        </p:spPr>
        <p:txBody>
          <a:bodyPr wrap="none" anchor="ctr"/>
          <a:lstStyle/>
          <a:p>
            <a:endParaRPr lang="en-US"/>
          </a:p>
        </p:txBody>
      </p:sp>
      <p:sp>
        <p:nvSpPr>
          <p:cNvPr id="8" name="Content Placeholder 2"/>
          <p:cNvSpPr txBox="1">
            <a:spLocks/>
          </p:cNvSpPr>
          <p:nvPr/>
        </p:nvSpPr>
        <p:spPr bwMode="auto">
          <a:xfrm>
            <a:off x="457200" y="1447800"/>
            <a:ext cx="82296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r>
              <a:rPr lang="en-US" sz="2800" b="1" kern="0" dirty="0" smtClean="0">
                <a:solidFill>
                  <a:schemeClr val="accent2"/>
                </a:solidFill>
                <a:latin typeface="Tahoma" pitchFamily="34" charset="0"/>
                <a:ea typeface="Tahoma" pitchFamily="34" charset="0"/>
                <a:cs typeface="Tahoma" pitchFamily="34" charset="0"/>
              </a:rPr>
              <a:t>WRITE, WRITE, WRITE</a:t>
            </a:r>
          </a:p>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r>
              <a:rPr lang="en-US" sz="2800" b="1" kern="0" dirty="0" smtClean="0">
                <a:solidFill>
                  <a:schemeClr val="accent2"/>
                </a:solidFill>
                <a:latin typeface="Tahoma" pitchFamily="34" charset="0"/>
                <a:ea typeface="Tahoma" pitchFamily="34" charset="0"/>
                <a:cs typeface="Tahoma" pitchFamily="34" charset="0"/>
              </a:rPr>
              <a:t>Review, review, review</a:t>
            </a:r>
          </a:p>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r>
              <a:rPr lang="en-US" sz="2800" b="1" kern="0" dirty="0" smtClean="0">
                <a:solidFill>
                  <a:schemeClr val="accent2"/>
                </a:solidFill>
                <a:latin typeface="Tahoma" pitchFamily="34" charset="0"/>
                <a:ea typeface="Tahoma" pitchFamily="34" charset="0"/>
                <a:cs typeface="Tahoma" pitchFamily="34" charset="0"/>
              </a:rPr>
              <a:t>REWRITE, REWRITE, REWRITE</a:t>
            </a:r>
          </a:p>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endParaRPr lang="en-US" sz="2800" b="1" kern="0" dirty="0">
              <a:solidFill>
                <a:schemeClr val="accent2"/>
              </a:solidFill>
              <a:latin typeface="Tahoma" pitchFamily="34" charset="0"/>
              <a:ea typeface="Tahoma" pitchFamily="34" charset="0"/>
              <a:cs typeface="Tahoma" pitchFamily="34" charset="0"/>
            </a:endParaRPr>
          </a:p>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r>
              <a:rPr lang="en-US" sz="2800" kern="0" dirty="0" smtClean="0">
                <a:solidFill>
                  <a:schemeClr val="accent2"/>
                </a:solidFill>
                <a:latin typeface="Tahoma" pitchFamily="34" charset="0"/>
                <a:ea typeface="Tahoma" pitchFamily="34" charset="0"/>
                <a:cs typeface="Tahoma" pitchFamily="34" charset="0"/>
              </a:rPr>
              <a:t>Find advisors, mentors, family members, friends, anyone you trust to give you good feedback on your writing.</a:t>
            </a:r>
            <a:endParaRPr lang="en-US" sz="2800" kern="0" dirty="0">
              <a:solidFill>
                <a:schemeClr val="accent2"/>
              </a:solidFill>
              <a:latin typeface="Tahoma" pitchFamily="34" charset="0"/>
              <a:ea typeface="Tahoma" pitchFamily="34" charset="0"/>
              <a:cs typeface="Tahoma" pitchFamily="34" charset="0"/>
            </a:endParaRPr>
          </a:p>
          <a:p>
            <a:pPr marR="0" lvl="0" defTabSz="914400" rtl="0" eaLnBrk="1" fontAlgn="base" latinLnBrk="0" hangingPunct="1">
              <a:lnSpc>
                <a:spcPct val="100000"/>
              </a:lnSpc>
              <a:spcBef>
                <a:spcPct val="20000"/>
              </a:spcBef>
              <a:spcAft>
                <a:spcPct val="0"/>
              </a:spcAft>
              <a:buClr>
                <a:schemeClr val="accent2"/>
              </a:buClr>
              <a:buSzPct val="90000"/>
              <a:tabLst/>
              <a:defRPr/>
            </a:pPr>
            <a:endParaRPr kumimoji="0" lang="en-US" sz="2800" b="0" i="0" u="none" strike="noStrike" kern="0" cap="none" spc="0" normalizeH="0" dirty="0" smtClean="0">
              <a:ln>
                <a:noFill/>
              </a:ln>
              <a:solidFill>
                <a:schemeClr val="accent2"/>
              </a:solidFill>
              <a:effectLst/>
              <a:uLnTx/>
              <a:uFillTx/>
              <a:latin typeface="Tahoma" pitchFamily="34" charset="0"/>
              <a:ea typeface="Tahoma" pitchFamily="34" charset="0"/>
              <a:cs typeface="Tahoma" pitchFamily="34" charset="0"/>
            </a:endParaRPr>
          </a:p>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endParaRPr lang="en-US" sz="2800" kern="0" dirty="0" smtClean="0">
              <a:solidFill>
                <a:schemeClr val="accent2"/>
              </a:solidFill>
              <a:latin typeface="Tahoma" pitchFamily="34" charset="0"/>
              <a:ea typeface="Tahoma" pitchFamily="34" charset="0"/>
              <a:cs typeface="Tahoma" pitchFamily="34" charset="0"/>
            </a:endParaRPr>
          </a:p>
        </p:txBody>
      </p:sp>
      <p:sp>
        <p:nvSpPr>
          <p:cNvPr id="9" name="Title 1"/>
          <p:cNvSpPr txBox="1">
            <a:spLocks/>
          </p:cNvSpPr>
          <p:nvPr/>
        </p:nvSpPr>
        <p:spPr bwMode="auto">
          <a:xfrm>
            <a:off x="228600" y="228600"/>
            <a:ext cx="8686800" cy="781050"/>
          </a:xfrm>
          <a:prstGeom prst="rect">
            <a:avLst/>
          </a:prstGeom>
          <a:noFill/>
          <a:ln w="9525">
            <a:noFill/>
            <a:miter lim="800000"/>
            <a:headEnd/>
            <a:tailEnd/>
          </a:ln>
          <a:effectLst>
            <a:outerShdw blurRad="50800" dist="50800" dir="5400000" algn="ctr" rotWithShape="0">
              <a:schemeClr val="tx1"/>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800" kern="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Where do we go from here?</a:t>
            </a:r>
            <a:endParaRPr kumimoji="0" lang="en-US" sz="4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extLst>
      <p:ext uri="{BB962C8B-B14F-4D97-AF65-F5344CB8AC3E}">
        <p14:creationId xmlns:p14="http://schemas.microsoft.com/office/powerpoint/2010/main" val="365945880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13"/>
          <p:cNvSpPr>
            <a:spLocks noChangeArrowheads="1"/>
          </p:cNvSpPr>
          <p:nvPr/>
        </p:nvSpPr>
        <p:spPr bwMode="auto">
          <a:xfrm>
            <a:off x="381000" y="1371600"/>
            <a:ext cx="8458200" cy="4495800"/>
          </a:xfrm>
          <a:prstGeom prst="roundRect">
            <a:avLst>
              <a:gd name="adj" fmla="val 0"/>
            </a:avLst>
          </a:prstGeom>
          <a:solidFill>
            <a:schemeClr val="bg1"/>
          </a:solidFill>
          <a:ln w="9525" cap="flat">
            <a:solidFill>
              <a:schemeClr val="tx1"/>
            </a:solidFill>
            <a:round/>
            <a:headEnd/>
            <a:tailEnd/>
          </a:ln>
          <a:effectLst/>
        </p:spPr>
        <p:txBody>
          <a:bodyPr wrap="none" anchor="ctr"/>
          <a:lstStyle/>
          <a:p>
            <a:endParaRPr lang="en-US"/>
          </a:p>
        </p:txBody>
      </p:sp>
      <p:sp>
        <p:nvSpPr>
          <p:cNvPr id="8" name="Content Placeholder 2"/>
          <p:cNvSpPr txBox="1">
            <a:spLocks/>
          </p:cNvSpPr>
          <p:nvPr/>
        </p:nvSpPr>
        <p:spPr bwMode="auto">
          <a:xfrm>
            <a:off x="457200" y="1447800"/>
            <a:ext cx="82296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endParaRPr lang="en-US" sz="2800" b="1" kern="0" dirty="0">
              <a:solidFill>
                <a:schemeClr val="accent2"/>
              </a:solidFill>
              <a:latin typeface="Tahoma" pitchFamily="34" charset="0"/>
              <a:ea typeface="Tahoma" pitchFamily="34" charset="0"/>
              <a:cs typeface="Tahoma" pitchFamily="34" charset="0"/>
            </a:endParaRPr>
          </a:p>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r>
              <a:rPr lang="en-US" sz="2800" kern="0" dirty="0" smtClean="0">
                <a:solidFill>
                  <a:schemeClr val="accent2"/>
                </a:solidFill>
                <a:latin typeface="Tahoma" pitchFamily="34" charset="0"/>
                <a:ea typeface="Tahoma" pitchFamily="34" charset="0"/>
                <a:cs typeface="Tahoma" pitchFamily="34" charset="0"/>
              </a:rPr>
              <a:t>With what you know now, how are you better prepared to create a successful personal statement?</a:t>
            </a:r>
          </a:p>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r>
              <a:rPr lang="en-US" sz="2800" kern="0" dirty="0" smtClean="0">
                <a:solidFill>
                  <a:schemeClr val="accent2"/>
                </a:solidFill>
                <a:latin typeface="Tahoma" pitchFamily="34" charset="0"/>
                <a:ea typeface="Tahoma" pitchFamily="34" charset="0"/>
                <a:cs typeface="Tahoma" pitchFamily="34" charset="0"/>
              </a:rPr>
              <a:t>With what you know now, how are you better prepared to fund your </a:t>
            </a:r>
            <a:r>
              <a:rPr lang="en-US" sz="2800" kern="0" smtClean="0">
                <a:solidFill>
                  <a:schemeClr val="accent2"/>
                </a:solidFill>
                <a:latin typeface="Tahoma" pitchFamily="34" charset="0"/>
                <a:ea typeface="Tahoma" pitchFamily="34" charset="0"/>
                <a:cs typeface="Tahoma" pitchFamily="34" charset="0"/>
              </a:rPr>
              <a:t>graduate education?</a:t>
            </a:r>
            <a:endParaRPr lang="en-US" sz="2800" kern="0" dirty="0">
              <a:solidFill>
                <a:schemeClr val="accent2"/>
              </a:solidFill>
              <a:latin typeface="Tahoma" pitchFamily="34" charset="0"/>
              <a:ea typeface="Tahoma" pitchFamily="34" charset="0"/>
              <a:cs typeface="Tahoma" pitchFamily="34" charset="0"/>
            </a:endParaRPr>
          </a:p>
          <a:p>
            <a:pPr marR="0" lvl="0" defTabSz="914400" rtl="0" eaLnBrk="1" fontAlgn="base" latinLnBrk="0" hangingPunct="1">
              <a:lnSpc>
                <a:spcPct val="100000"/>
              </a:lnSpc>
              <a:spcBef>
                <a:spcPct val="20000"/>
              </a:spcBef>
              <a:spcAft>
                <a:spcPct val="0"/>
              </a:spcAft>
              <a:buClr>
                <a:schemeClr val="accent2"/>
              </a:buClr>
              <a:buSzPct val="90000"/>
              <a:tabLst/>
              <a:defRPr/>
            </a:pPr>
            <a:endParaRPr kumimoji="0" lang="en-US" sz="2800" b="0" i="0" u="none" strike="noStrike" kern="0" cap="none" spc="0" normalizeH="0" dirty="0" smtClean="0">
              <a:ln>
                <a:noFill/>
              </a:ln>
              <a:solidFill>
                <a:schemeClr val="accent2"/>
              </a:solidFill>
              <a:effectLst/>
              <a:uLnTx/>
              <a:uFillTx/>
              <a:latin typeface="Tahoma" pitchFamily="34" charset="0"/>
              <a:ea typeface="Tahoma" pitchFamily="34" charset="0"/>
              <a:cs typeface="Tahoma" pitchFamily="34" charset="0"/>
            </a:endParaRPr>
          </a:p>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endParaRPr lang="en-US" sz="2800" kern="0" dirty="0" smtClean="0">
              <a:solidFill>
                <a:schemeClr val="accent2"/>
              </a:solidFill>
              <a:latin typeface="Tahoma" pitchFamily="34" charset="0"/>
              <a:ea typeface="Tahoma" pitchFamily="34" charset="0"/>
              <a:cs typeface="Tahoma" pitchFamily="34" charset="0"/>
            </a:endParaRPr>
          </a:p>
        </p:txBody>
      </p:sp>
      <p:sp>
        <p:nvSpPr>
          <p:cNvPr id="9" name="Title 1"/>
          <p:cNvSpPr txBox="1">
            <a:spLocks/>
          </p:cNvSpPr>
          <p:nvPr/>
        </p:nvSpPr>
        <p:spPr bwMode="auto">
          <a:xfrm>
            <a:off x="228600" y="228600"/>
            <a:ext cx="8686800" cy="781050"/>
          </a:xfrm>
          <a:prstGeom prst="rect">
            <a:avLst/>
          </a:prstGeom>
          <a:noFill/>
          <a:ln w="9525">
            <a:noFill/>
            <a:miter lim="800000"/>
            <a:headEnd/>
            <a:tailEnd/>
          </a:ln>
          <a:effectLst>
            <a:outerShdw blurRad="50800" dist="50800" dir="5400000" algn="ctr" rotWithShape="0">
              <a:schemeClr val="tx1"/>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800" kern="0" noProof="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Reflection</a:t>
            </a:r>
            <a:endParaRPr kumimoji="0" lang="en-US" sz="4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extLst>
      <p:ext uri="{BB962C8B-B14F-4D97-AF65-F5344CB8AC3E}">
        <p14:creationId xmlns:p14="http://schemas.microsoft.com/office/powerpoint/2010/main" val="333913839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13"/>
          <p:cNvSpPr>
            <a:spLocks noChangeArrowheads="1"/>
          </p:cNvSpPr>
          <p:nvPr/>
        </p:nvSpPr>
        <p:spPr bwMode="auto">
          <a:xfrm>
            <a:off x="381000" y="1371600"/>
            <a:ext cx="8458200" cy="4495800"/>
          </a:xfrm>
          <a:prstGeom prst="roundRect">
            <a:avLst>
              <a:gd name="adj" fmla="val 0"/>
            </a:avLst>
          </a:prstGeom>
          <a:solidFill>
            <a:schemeClr val="bg1"/>
          </a:solidFill>
          <a:ln w="9525" cap="flat">
            <a:solidFill>
              <a:schemeClr val="tx1"/>
            </a:solidFill>
            <a:round/>
            <a:headEnd/>
            <a:tailEnd/>
          </a:ln>
          <a:effectLst/>
        </p:spPr>
        <p:txBody>
          <a:bodyPr wrap="none" anchor="ctr"/>
          <a:lstStyle/>
          <a:p>
            <a:endParaRPr lang="en-US"/>
          </a:p>
        </p:txBody>
      </p:sp>
      <p:sp>
        <p:nvSpPr>
          <p:cNvPr id="8" name="Content Placeholder 2"/>
          <p:cNvSpPr txBox="1">
            <a:spLocks/>
          </p:cNvSpPr>
          <p:nvPr/>
        </p:nvSpPr>
        <p:spPr bwMode="auto">
          <a:xfrm>
            <a:off x="457200" y="1447800"/>
            <a:ext cx="82296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endParaRPr lang="en-US" sz="2800" kern="0" dirty="0" smtClean="0">
              <a:solidFill>
                <a:schemeClr val="accent2"/>
              </a:solidFill>
              <a:latin typeface="Tahoma" pitchFamily="34" charset="0"/>
              <a:ea typeface="Tahoma" pitchFamily="34" charset="0"/>
              <a:cs typeface="Tahoma" pitchFamily="34" charset="0"/>
            </a:endParaRPr>
          </a:p>
          <a:p>
            <a:pPr marL="273050" lvl="0" indent="-273050">
              <a:spcBef>
                <a:spcPct val="20000"/>
              </a:spcBef>
              <a:buClr>
                <a:schemeClr val="accent2"/>
              </a:buClr>
              <a:buSzPct val="90000"/>
              <a:buFont typeface="Wingdings" pitchFamily="2" charset="2"/>
              <a:buChar char="§"/>
              <a:defRPr/>
            </a:pPr>
            <a:r>
              <a:rPr lang="en-US" sz="2800" b="1" kern="0" noProof="0" dirty="0" smtClean="0">
                <a:solidFill>
                  <a:schemeClr val="accent2"/>
                </a:solidFill>
                <a:latin typeface="Tahoma" pitchFamily="34" charset="0"/>
                <a:ea typeface="Tahoma" pitchFamily="34" charset="0"/>
                <a:cs typeface="Tahoma" pitchFamily="34" charset="0"/>
              </a:rPr>
              <a:t>What</a:t>
            </a:r>
            <a:r>
              <a:rPr lang="en-US" sz="2800" kern="0" noProof="0" dirty="0" smtClean="0">
                <a:solidFill>
                  <a:schemeClr val="accent2"/>
                </a:solidFill>
                <a:latin typeface="Tahoma" pitchFamily="34" charset="0"/>
                <a:ea typeface="Tahoma" pitchFamily="34" charset="0"/>
                <a:cs typeface="Tahoma" pitchFamily="34" charset="0"/>
              </a:rPr>
              <a:t> </a:t>
            </a:r>
            <a:r>
              <a:rPr lang="en-US" sz="2800" kern="0" dirty="0">
                <a:solidFill>
                  <a:schemeClr val="accent2"/>
                </a:solidFill>
                <a:latin typeface="Tahoma" pitchFamily="34" charset="0"/>
                <a:ea typeface="Tahoma" pitchFamily="34" charset="0"/>
                <a:cs typeface="Tahoma" pitchFamily="34" charset="0"/>
              </a:rPr>
              <a:t>is a personal statement </a:t>
            </a:r>
            <a:r>
              <a:rPr lang="en-US" sz="2800" kern="0" dirty="0" smtClean="0">
                <a:solidFill>
                  <a:schemeClr val="accent2"/>
                </a:solidFill>
                <a:latin typeface="Tahoma" pitchFamily="34" charset="0"/>
                <a:ea typeface="Tahoma" pitchFamily="34" charset="0"/>
                <a:cs typeface="Tahoma" pitchFamily="34" charset="0"/>
              </a:rPr>
              <a:t>and… </a:t>
            </a:r>
          </a:p>
          <a:p>
            <a:pPr marL="273050" lvl="0" indent="-273050">
              <a:spcBef>
                <a:spcPct val="20000"/>
              </a:spcBef>
              <a:buClr>
                <a:schemeClr val="accent2"/>
              </a:buClr>
              <a:buSzPct val="90000"/>
              <a:buFont typeface="Wingdings" pitchFamily="2" charset="2"/>
              <a:buChar char="§"/>
              <a:defRPr/>
            </a:pPr>
            <a:r>
              <a:rPr lang="en-US" sz="2800" b="1" kern="0" noProof="0" dirty="0" smtClean="0">
                <a:solidFill>
                  <a:schemeClr val="accent2"/>
                </a:solidFill>
                <a:latin typeface="Tahoma" pitchFamily="34" charset="0"/>
                <a:ea typeface="Tahoma" pitchFamily="34" charset="0"/>
                <a:cs typeface="Tahoma" pitchFamily="34" charset="0"/>
              </a:rPr>
              <a:t>Why</a:t>
            </a:r>
            <a:r>
              <a:rPr lang="en-US" sz="2800" kern="0" noProof="0" dirty="0" smtClean="0">
                <a:solidFill>
                  <a:schemeClr val="accent2"/>
                </a:solidFill>
                <a:latin typeface="Tahoma" pitchFamily="34" charset="0"/>
                <a:ea typeface="Tahoma" pitchFamily="34" charset="0"/>
                <a:cs typeface="Tahoma" pitchFamily="34" charset="0"/>
              </a:rPr>
              <a:t> do you need it?</a:t>
            </a:r>
          </a:p>
          <a:p>
            <a:pPr marL="273050" lvl="0" indent="-273050">
              <a:spcBef>
                <a:spcPct val="20000"/>
              </a:spcBef>
              <a:buClr>
                <a:schemeClr val="accent2"/>
              </a:buClr>
              <a:buSzPct val="90000"/>
              <a:buFont typeface="Wingdings" pitchFamily="2" charset="2"/>
              <a:buChar char="§"/>
              <a:defRPr/>
            </a:pPr>
            <a:r>
              <a:rPr lang="en-US" sz="2800" b="1" kern="0" dirty="0" smtClean="0">
                <a:solidFill>
                  <a:schemeClr val="accent2"/>
                </a:solidFill>
                <a:latin typeface="Tahoma" pitchFamily="34" charset="0"/>
                <a:ea typeface="Tahoma" pitchFamily="34" charset="0"/>
                <a:cs typeface="Tahoma" pitchFamily="34" charset="0"/>
              </a:rPr>
              <a:t>Who</a:t>
            </a:r>
            <a:r>
              <a:rPr lang="en-US" sz="2800" kern="0" dirty="0" smtClean="0">
                <a:solidFill>
                  <a:schemeClr val="accent2"/>
                </a:solidFill>
                <a:latin typeface="Tahoma" pitchFamily="34" charset="0"/>
                <a:ea typeface="Tahoma" pitchFamily="34" charset="0"/>
                <a:cs typeface="Tahoma" pitchFamily="34" charset="0"/>
              </a:rPr>
              <a:t> does this apply to?</a:t>
            </a:r>
          </a:p>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r>
              <a:rPr lang="en-US" sz="2800" b="1" kern="0" dirty="0" smtClean="0">
                <a:solidFill>
                  <a:schemeClr val="accent2"/>
                </a:solidFill>
                <a:latin typeface="Tahoma" pitchFamily="34" charset="0"/>
                <a:ea typeface="Tahoma" pitchFamily="34" charset="0"/>
                <a:cs typeface="Tahoma" pitchFamily="34" charset="0"/>
              </a:rPr>
              <a:t>When</a:t>
            </a:r>
            <a:r>
              <a:rPr lang="en-US" sz="2800" kern="0" dirty="0" smtClean="0">
                <a:solidFill>
                  <a:schemeClr val="accent2"/>
                </a:solidFill>
                <a:latin typeface="Tahoma" pitchFamily="34" charset="0"/>
                <a:ea typeface="Tahoma" pitchFamily="34" charset="0"/>
                <a:cs typeface="Tahoma" pitchFamily="34" charset="0"/>
              </a:rPr>
              <a:t> do you start?</a:t>
            </a:r>
          </a:p>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r>
              <a:rPr lang="en-US" sz="2800" b="1" kern="0" dirty="0" smtClean="0">
                <a:solidFill>
                  <a:schemeClr val="accent2"/>
                </a:solidFill>
                <a:latin typeface="Tahoma" pitchFamily="34" charset="0"/>
                <a:ea typeface="Tahoma" pitchFamily="34" charset="0"/>
                <a:cs typeface="Tahoma" pitchFamily="34" charset="0"/>
              </a:rPr>
              <a:t>How</a:t>
            </a:r>
            <a:r>
              <a:rPr lang="en-US" sz="2800" kern="0" dirty="0" smtClean="0">
                <a:solidFill>
                  <a:schemeClr val="accent2"/>
                </a:solidFill>
                <a:latin typeface="Tahoma" pitchFamily="34" charset="0"/>
                <a:ea typeface="Tahoma" pitchFamily="34" charset="0"/>
                <a:cs typeface="Tahoma" pitchFamily="34" charset="0"/>
              </a:rPr>
              <a:t> do you start?  </a:t>
            </a:r>
          </a:p>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r>
              <a:rPr lang="en-US" sz="2800" b="1" kern="0" noProof="0" dirty="0" smtClean="0">
                <a:solidFill>
                  <a:schemeClr val="accent2"/>
                </a:solidFill>
                <a:latin typeface="Tahoma" pitchFamily="34" charset="0"/>
                <a:ea typeface="Tahoma" pitchFamily="34" charset="0"/>
                <a:cs typeface="Tahoma" pitchFamily="34" charset="0"/>
              </a:rPr>
              <a:t>Where</a:t>
            </a:r>
            <a:r>
              <a:rPr lang="en-US" sz="2800" kern="0" noProof="0" dirty="0" smtClean="0">
                <a:solidFill>
                  <a:schemeClr val="accent2"/>
                </a:solidFill>
                <a:latin typeface="Tahoma" pitchFamily="34" charset="0"/>
                <a:ea typeface="Tahoma" pitchFamily="34" charset="0"/>
                <a:cs typeface="Tahoma" pitchFamily="34" charset="0"/>
              </a:rPr>
              <a:t> do you go from here?</a:t>
            </a:r>
            <a:endParaRPr lang="en-US" sz="2800" kern="0" dirty="0">
              <a:solidFill>
                <a:schemeClr val="accent2"/>
              </a:solidFill>
              <a:latin typeface="Tahoma" pitchFamily="34" charset="0"/>
              <a:ea typeface="Tahoma" pitchFamily="34" charset="0"/>
              <a:cs typeface="Tahoma" pitchFamily="34" charset="0"/>
            </a:endParaRPr>
          </a:p>
          <a:p>
            <a:pPr marR="0" lvl="0" defTabSz="914400" rtl="0" eaLnBrk="1" fontAlgn="base" latinLnBrk="0" hangingPunct="1">
              <a:lnSpc>
                <a:spcPct val="100000"/>
              </a:lnSpc>
              <a:spcBef>
                <a:spcPct val="20000"/>
              </a:spcBef>
              <a:spcAft>
                <a:spcPct val="0"/>
              </a:spcAft>
              <a:buClr>
                <a:schemeClr val="accent2"/>
              </a:buClr>
              <a:buSzPct val="90000"/>
              <a:tabLst/>
              <a:defRPr/>
            </a:pPr>
            <a:endParaRPr kumimoji="0" lang="en-US" sz="2800" b="0" i="0" u="none" strike="noStrike" kern="0" cap="none" spc="0" normalizeH="0" dirty="0" smtClean="0">
              <a:ln>
                <a:noFill/>
              </a:ln>
              <a:solidFill>
                <a:schemeClr val="accent2"/>
              </a:solidFill>
              <a:effectLst/>
              <a:uLnTx/>
              <a:uFillTx/>
              <a:latin typeface="Tahoma" pitchFamily="34" charset="0"/>
              <a:ea typeface="Tahoma" pitchFamily="34" charset="0"/>
              <a:cs typeface="Tahoma" pitchFamily="34" charset="0"/>
            </a:endParaRPr>
          </a:p>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endParaRPr lang="en-US" sz="2800" kern="0" dirty="0" smtClean="0">
              <a:solidFill>
                <a:schemeClr val="accent2"/>
              </a:solidFill>
              <a:latin typeface="Tahoma" pitchFamily="34" charset="0"/>
              <a:ea typeface="Tahoma" pitchFamily="34" charset="0"/>
              <a:cs typeface="Tahoma" pitchFamily="34" charset="0"/>
            </a:endParaRPr>
          </a:p>
        </p:txBody>
      </p:sp>
      <p:sp>
        <p:nvSpPr>
          <p:cNvPr id="9" name="Title 1"/>
          <p:cNvSpPr txBox="1">
            <a:spLocks/>
          </p:cNvSpPr>
          <p:nvPr/>
        </p:nvSpPr>
        <p:spPr bwMode="auto">
          <a:xfrm>
            <a:off x="228600" y="228600"/>
            <a:ext cx="8686800" cy="781050"/>
          </a:xfrm>
          <a:prstGeom prst="rect">
            <a:avLst/>
          </a:prstGeom>
          <a:noFill/>
          <a:ln w="9525">
            <a:noFill/>
            <a:miter lim="800000"/>
            <a:headEnd/>
            <a:tailEnd/>
          </a:ln>
          <a:effectLst>
            <a:outerShdw blurRad="50800" dist="50800" dir="5400000" algn="ctr" rotWithShape="0">
              <a:schemeClr val="tx1"/>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800" kern="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Workshop</a:t>
            </a:r>
            <a:r>
              <a:rPr kumimoji="0" lang="en-US" sz="4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Tahoma" pitchFamily="34" charset="0"/>
                <a:ea typeface="Tahoma" pitchFamily="34" charset="0"/>
                <a:cs typeface="Tahoma" pitchFamily="34" charset="0"/>
              </a:rPr>
              <a:t> Outcomes</a:t>
            </a:r>
            <a:endParaRPr kumimoji="0" lang="en-US" sz="4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extLst>
      <p:ext uri="{BB962C8B-B14F-4D97-AF65-F5344CB8AC3E}">
        <p14:creationId xmlns:p14="http://schemas.microsoft.com/office/powerpoint/2010/main" val="63305148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13"/>
          <p:cNvSpPr>
            <a:spLocks noChangeArrowheads="1"/>
          </p:cNvSpPr>
          <p:nvPr/>
        </p:nvSpPr>
        <p:spPr bwMode="auto">
          <a:xfrm>
            <a:off x="381000" y="1371600"/>
            <a:ext cx="8458200" cy="4495800"/>
          </a:xfrm>
          <a:prstGeom prst="roundRect">
            <a:avLst>
              <a:gd name="adj" fmla="val 0"/>
            </a:avLst>
          </a:prstGeom>
          <a:solidFill>
            <a:schemeClr val="bg1"/>
          </a:solidFill>
          <a:ln w="9525" cap="flat">
            <a:solidFill>
              <a:schemeClr val="tx1"/>
            </a:solidFill>
            <a:round/>
            <a:headEnd/>
            <a:tailEnd/>
          </a:ln>
          <a:effectLst/>
        </p:spPr>
        <p:txBody>
          <a:bodyPr wrap="none" anchor="ctr"/>
          <a:lstStyle/>
          <a:p>
            <a:endParaRPr lang="en-US"/>
          </a:p>
        </p:txBody>
      </p:sp>
      <p:sp>
        <p:nvSpPr>
          <p:cNvPr id="8" name="Content Placeholder 2"/>
          <p:cNvSpPr txBox="1">
            <a:spLocks/>
          </p:cNvSpPr>
          <p:nvPr/>
        </p:nvSpPr>
        <p:spPr bwMode="auto">
          <a:xfrm>
            <a:off x="457200" y="1447800"/>
            <a:ext cx="82296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273050" lvl="0" indent="-273050">
              <a:spcBef>
                <a:spcPct val="20000"/>
              </a:spcBef>
              <a:buClr>
                <a:schemeClr val="accent2"/>
              </a:buClr>
              <a:buSzPct val="90000"/>
              <a:buFont typeface="Wingdings" pitchFamily="2" charset="2"/>
              <a:buChar char="§"/>
              <a:defRPr/>
            </a:pPr>
            <a:r>
              <a:rPr lang="en-US" sz="2800" b="1" kern="0" noProof="0" dirty="0" smtClean="0">
                <a:solidFill>
                  <a:schemeClr val="accent2"/>
                </a:solidFill>
                <a:latin typeface="Tahoma" pitchFamily="34" charset="0"/>
                <a:ea typeface="Tahoma" pitchFamily="34" charset="0"/>
                <a:cs typeface="Tahoma" pitchFamily="34" charset="0"/>
              </a:rPr>
              <a:t>What</a:t>
            </a:r>
            <a:r>
              <a:rPr lang="en-US" sz="2800" kern="0" noProof="0" dirty="0" smtClean="0">
                <a:solidFill>
                  <a:schemeClr val="accent2"/>
                </a:solidFill>
                <a:latin typeface="Tahoma" pitchFamily="34" charset="0"/>
                <a:ea typeface="Tahoma" pitchFamily="34" charset="0"/>
                <a:cs typeface="Tahoma" pitchFamily="34" charset="0"/>
              </a:rPr>
              <a:t> is it and </a:t>
            </a:r>
            <a:r>
              <a:rPr lang="en-US" sz="2800" b="1" kern="0" noProof="0" dirty="0" smtClean="0">
                <a:solidFill>
                  <a:schemeClr val="accent2"/>
                </a:solidFill>
                <a:latin typeface="Tahoma" pitchFamily="34" charset="0"/>
                <a:ea typeface="Tahoma" pitchFamily="34" charset="0"/>
                <a:cs typeface="Tahoma" pitchFamily="34" charset="0"/>
              </a:rPr>
              <a:t>Why</a:t>
            </a:r>
            <a:r>
              <a:rPr lang="en-US" sz="2800" kern="0" noProof="0" dirty="0" smtClean="0">
                <a:solidFill>
                  <a:schemeClr val="accent2"/>
                </a:solidFill>
                <a:latin typeface="Tahoma" pitchFamily="34" charset="0"/>
                <a:ea typeface="Tahoma" pitchFamily="34" charset="0"/>
                <a:cs typeface="Tahoma" pitchFamily="34" charset="0"/>
              </a:rPr>
              <a:t> do you need it?</a:t>
            </a:r>
            <a:endParaRPr lang="en-US" sz="2800" kern="0" dirty="0" smtClean="0">
              <a:solidFill>
                <a:schemeClr val="accent2"/>
              </a:solidFill>
              <a:latin typeface="Tahoma" pitchFamily="34" charset="0"/>
              <a:ea typeface="Tahoma" pitchFamily="34" charset="0"/>
              <a:cs typeface="Tahoma" pitchFamily="34" charset="0"/>
            </a:endParaRPr>
          </a:p>
          <a:p>
            <a:pPr marR="0" lvl="0" defTabSz="914400" rtl="0" eaLnBrk="1" fontAlgn="base" latinLnBrk="0" hangingPunct="1">
              <a:lnSpc>
                <a:spcPct val="100000"/>
              </a:lnSpc>
              <a:spcBef>
                <a:spcPct val="20000"/>
              </a:spcBef>
              <a:spcAft>
                <a:spcPct val="0"/>
              </a:spcAft>
              <a:buClr>
                <a:schemeClr val="accent2"/>
              </a:buClr>
              <a:buSzPct val="90000"/>
              <a:tabLst/>
              <a:defRPr/>
            </a:pPr>
            <a:endParaRPr kumimoji="0" lang="en-US" sz="2800" b="0" i="0" u="none" strike="noStrike" kern="0" cap="none" spc="0" normalizeH="0" dirty="0" smtClean="0">
              <a:ln>
                <a:noFill/>
              </a:ln>
              <a:solidFill>
                <a:schemeClr val="accent2"/>
              </a:solidFill>
              <a:effectLst/>
              <a:uLnTx/>
              <a:uFillTx/>
              <a:latin typeface="Tahoma" pitchFamily="34" charset="0"/>
              <a:ea typeface="Tahoma" pitchFamily="34" charset="0"/>
              <a:cs typeface="Tahoma" pitchFamily="34" charset="0"/>
            </a:endParaRPr>
          </a:p>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endParaRPr lang="en-US" sz="2800" kern="0" dirty="0" smtClean="0">
              <a:solidFill>
                <a:schemeClr val="accent2"/>
              </a:solidFill>
              <a:latin typeface="Tahoma" pitchFamily="34" charset="0"/>
              <a:ea typeface="Tahoma" pitchFamily="34" charset="0"/>
              <a:cs typeface="Tahoma" pitchFamily="34" charset="0"/>
            </a:endParaRPr>
          </a:p>
        </p:txBody>
      </p:sp>
      <p:sp>
        <p:nvSpPr>
          <p:cNvPr id="9" name="Title 1"/>
          <p:cNvSpPr txBox="1">
            <a:spLocks/>
          </p:cNvSpPr>
          <p:nvPr/>
        </p:nvSpPr>
        <p:spPr bwMode="auto">
          <a:xfrm>
            <a:off x="228600" y="152400"/>
            <a:ext cx="8686800" cy="781050"/>
          </a:xfrm>
          <a:prstGeom prst="rect">
            <a:avLst/>
          </a:prstGeom>
          <a:noFill/>
          <a:ln w="9525">
            <a:noFill/>
            <a:miter lim="800000"/>
            <a:headEnd/>
            <a:tailEnd/>
          </a:ln>
          <a:effectLst>
            <a:outerShdw blurRad="50800" dist="50800" dir="5400000" algn="ctr" rotWithShape="0">
              <a:schemeClr val="tx1"/>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800" kern="0" noProof="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The Personal Statement</a:t>
            </a:r>
            <a:endParaRPr kumimoji="0" lang="en-US" sz="4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2139116"/>
            <a:ext cx="2166384" cy="3494168"/>
          </a:xfrm>
          <a:prstGeom prst="rect">
            <a:avLst/>
          </a:prstGeom>
        </p:spPr>
      </p:pic>
    </p:spTree>
    <p:extLst>
      <p:ext uri="{BB962C8B-B14F-4D97-AF65-F5344CB8AC3E}">
        <p14:creationId xmlns:p14="http://schemas.microsoft.com/office/powerpoint/2010/main" val="282745764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13"/>
          <p:cNvSpPr>
            <a:spLocks noChangeArrowheads="1"/>
          </p:cNvSpPr>
          <p:nvPr/>
        </p:nvSpPr>
        <p:spPr bwMode="auto">
          <a:xfrm>
            <a:off x="381000" y="1371600"/>
            <a:ext cx="8458200" cy="4495800"/>
          </a:xfrm>
          <a:prstGeom prst="roundRect">
            <a:avLst>
              <a:gd name="adj" fmla="val 0"/>
            </a:avLst>
          </a:prstGeom>
          <a:solidFill>
            <a:schemeClr val="bg1"/>
          </a:solidFill>
          <a:ln w="9525" cap="flat">
            <a:solidFill>
              <a:schemeClr val="tx1"/>
            </a:solidFill>
            <a:round/>
            <a:headEnd/>
            <a:tailEnd/>
          </a:ln>
          <a:effectLst/>
        </p:spPr>
        <p:txBody>
          <a:bodyPr wrap="none" anchor="ctr"/>
          <a:lstStyle/>
          <a:p>
            <a:endParaRPr lang="en-US"/>
          </a:p>
        </p:txBody>
      </p:sp>
      <p:sp>
        <p:nvSpPr>
          <p:cNvPr id="8" name="Content Placeholder 2"/>
          <p:cNvSpPr txBox="1">
            <a:spLocks/>
          </p:cNvSpPr>
          <p:nvPr/>
        </p:nvSpPr>
        <p:spPr bwMode="auto">
          <a:xfrm>
            <a:off x="457200" y="1447800"/>
            <a:ext cx="82296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228600" fontAlgn="auto">
              <a:lnSpc>
                <a:spcPct val="80000"/>
              </a:lnSpc>
              <a:spcBef>
                <a:spcPct val="20000"/>
              </a:spcBef>
              <a:spcAft>
                <a:spcPts val="0"/>
              </a:spcAft>
              <a:buClr>
                <a:srgbClr val="FFC000"/>
              </a:buClr>
              <a:buFont typeface="Arial" pitchFamily="34" charset="0"/>
              <a:buChar char="•"/>
            </a:pPr>
            <a:r>
              <a:rPr lang="en-US" sz="3000" dirty="0">
                <a:solidFill>
                  <a:srgbClr val="4A4A97"/>
                </a:solidFill>
                <a:latin typeface="Calibri"/>
              </a:rPr>
              <a:t>A personal statement is about who you are, what has influenced your career path, your professional interests, and your plans</a:t>
            </a:r>
            <a:r>
              <a:rPr lang="en-US" sz="3000" dirty="0" smtClean="0">
                <a:solidFill>
                  <a:srgbClr val="4A4A97"/>
                </a:solidFill>
                <a:latin typeface="Calibri"/>
              </a:rPr>
              <a:t>.</a:t>
            </a:r>
          </a:p>
          <a:p>
            <a:pPr marL="114300" lvl="0" fontAlgn="auto">
              <a:lnSpc>
                <a:spcPct val="80000"/>
              </a:lnSpc>
              <a:spcBef>
                <a:spcPct val="20000"/>
              </a:spcBef>
              <a:spcAft>
                <a:spcPts val="0"/>
              </a:spcAft>
              <a:buClr>
                <a:srgbClr val="FFC000"/>
              </a:buClr>
            </a:pPr>
            <a:endParaRPr lang="en-US" sz="3000" dirty="0">
              <a:solidFill>
                <a:srgbClr val="4A4A97"/>
              </a:solidFill>
              <a:latin typeface="Calibri"/>
            </a:endParaRPr>
          </a:p>
          <a:p>
            <a:pPr marL="342900" lvl="0" indent="-228600" fontAlgn="auto">
              <a:lnSpc>
                <a:spcPct val="80000"/>
              </a:lnSpc>
              <a:spcBef>
                <a:spcPct val="20000"/>
              </a:spcBef>
              <a:spcAft>
                <a:spcPts val="0"/>
              </a:spcAft>
              <a:buClr>
                <a:srgbClr val="FFC000"/>
              </a:buClr>
              <a:buFont typeface="Arial" pitchFamily="34" charset="0"/>
              <a:buChar char="•"/>
            </a:pPr>
            <a:r>
              <a:rPr lang="en-US" sz="3000" dirty="0" smtClean="0">
                <a:solidFill>
                  <a:srgbClr val="4A4A97"/>
                </a:solidFill>
                <a:latin typeface="Calibri"/>
              </a:rPr>
              <a:t>Essential </a:t>
            </a:r>
            <a:r>
              <a:rPr lang="en-US" sz="3000" dirty="0">
                <a:solidFill>
                  <a:srgbClr val="4A4A97"/>
                </a:solidFill>
                <a:latin typeface="Calibri"/>
              </a:rPr>
              <a:t>points</a:t>
            </a:r>
          </a:p>
          <a:p>
            <a:pPr marL="640080" lvl="1" indent="-228600" fontAlgn="auto">
              <a:lnSpc>
                <a:spcPct val="80000"/>
              </a:lnSpc>
              <a:spcBef>
                <a:spcPct val="20000"/>
              </a:spcBef>
              <a:spcAft>
                <a:spcPts val="0"/>
              </a:spcAft>
              <a:buClr>
                <a:srgbClr val="1B3E97"/>
              </a:buClr>
              <a:buFont typeface="Arial" pitchFamily="34" charset="0"/>
              <a:buChar char="•"/>
            </a:pPr>
            <a:r>
              <a:rPr lang="en-US" sz="2600" dirty="0">
                <a:solidFill>
                  <a:srgbClr val="4A4A97"/>
                </a:solidFill>
                <a:latin typeface="Calibri"/>
              </a:rPr>
              <a:t>What makes you </a:t>
            </a:r>
            <a:r>
              <a:rPr lang="en-US" sz="2600" dirty="0" smtClean="0">
                <a:solidFill>
                  <a:srgbClr val="4A4A97"/>
                </a:solidFill>
                <a:latin typeface="Calibri"/>
              </a:rPr>
              <a:t>unique?</a:t>
            </a:r>
            <a:endParaRPr lang="en-US" sz="2600" dirty="0">
              <a:solidFill>
                <a:srgbClr val="4A4A97"/>
              </a:solidFill>
              <a:latin typeface="Calibri"/>
            </a:endParaRPr>
          </a:p>
          <a:p>
            <a:pPr marL="640080" lvl="1" indent="-228600" fontAlgn="auto">
              <a:lnSpc>
                <a:spcPct val="80000"/>
              </a:lnSpc>
              <a:spcBef>
                <a:spcPct val="20000"/>
              </a:spcBef>
              <a:spcAft>
                <a:spcPts val="0"/>
              </a:spcAft>
              <a:buClr>
                <a:srgbClr val="1B3E97"/>
              </a:buClr>
              <a:buFont typeface="Arial" pitchFamily="34" charset="0"/>
              <a:buChar char="•"/>
            </a:pPr>
            <a:r>
              <a:rPr lang="en-US" sz="2600" dirty="0">
                <a:solidFill>
                  <a:srgbClr val="4A4A97"/>
                </a:solidFill>
                <a:latin typeface="Calibri"/>
              </a:rPr>
              <a:t>Why you are interested in particular </a:t>
            </a:r>
            <a:r>
              <a:rPr lang="en-US" sz="2600" dirty="0" smtClean="0">
                <a:solidFill>
                  <a:srgbClr val="4A4A97"/>
                </a:solidFill>
                <a:latin typeface="Calibri"/>
              </a:rPr>
              <a:t>opportunity?</a:t>
            </a:r>
            <a:endParaRPr lang="en-US" sz="2600" dirty="0">
              <a:solidFill>
                <a:srgbClr val="4A4A97"/>
              </a:solidFill>
              <a:latin typeface="Calibri"/>
            </a:endParaRPr>
          </a:p>
          <a:p>
            <a:pPr marL="640080" lvl="1" indent="-228600" fontAlgn="auto">
              <a:lnSpc>
                <a:spcPct val="80000"/>
              </a:lnSpc>
              <a:spcBef>
                <a:spcPct val="20000"/>
              </a:spcBef>
              <a:spcAft>
                <a:spcPts val="0"/>
              </a:spcAft>
              <a:buClr>
                <a:srgbClr val="1B3E97"/>
              </a:buClr>
              <a:buFont typeface="Arial" pitchFamily="34" charset="0"/>
              <a:buChar char="•"/>
            </a:pPr>
            <a:r>
              <a:rPr lang="en-US" sz="2600" dirty="0">
                <a:solidFill>
                  <a:srgbClr val="4A4A97"/>
                </a:solidFill>
                <a:latin typeface="Calibri"/>
              </a:rPr>
              <a:t>Why you are interested in the organization to which you are </a:t>
            </a:r>
            <a:r>
              <a:rPr lang="en-US" sz="2600" dirty="0" smtClean="0">
                <a:solidFill>
                  <a:srgbClr val="4A4A97"/>
                </a:solidFill>
                <a:latin typeface="Calibri"/>
              </a:rPr>
              <a:t>applying?</a:t>
            </a:r>
            <a:endParaRPr lang="en-US" sz="2600" dirty="0">
              <a:solidFill>
                <a:srgbClr val="4A4A97"/>
              </a:solidFill>
              <a:latin typeface="Calibri"/>
            </a:endParaRPr>
          </a:p>
          <a:p>
            <a:pPr marR="0" lvl="0" defTabSz="914400" rtl="0" eaLnBrk="1" fontAlgn="base" latinLnBrk="0" hangingPunct="1">
              <a:lnSpc>
                <a:spcPct val="100000"/>
              </a:lnSpc>
              <a:spcBef>
                <a:spcPct val="20000"/>
              </a:spcBef>
              <a:spcAft>
                <a:spcPct val="0"/>
              </a:spcAft>
              <a:buClr>
                <a:schemeClr val="accent2"/>
              </a:buClr>
              <a:buSzPct val="90000"/>
              <a:tabLst/>
              <a:defRPr/>
            </a:pPr>
            <a:endParaRPr kumimoji="0" lang="en-US" sz="2800" b="0" i="0" u="none" strike="noStrike" kern="0" cap="none" spc="0" normalizeH="0" dirty="0" smtClean="0">
              <a:ln>
                <a:noFill/>
              </a:ln>
              <a:solidFill>
                <a:schemeClr val="accent2"/>
              </a:solidFill>
              <a:effectLst/>
              <a:uLnTx/>
              <a:uFillTx/>
              <a:latin typeface="Tahoma" pitchFamily="34" charset="0"/>
              <a:ea typeface="Tahoma" pitchFamily="34" charset="0"/>
              <a:cs typeface="Tahoma" pitchFamily="34" charset="0"/>
            </a:endParaRPr>
          </a:p>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endParaRPr lang="en-US" sz="2800" kern="0" dirty="0" smtClean="0">
              <a:solidFill>
                <a:schemeClr val="accent2"/>
              </a:solidFill>
              <a:latin typeface="Tahoma" pitchFamily="34" charset="0"/>
              <a:ea typeface="Tahoma" pitchFamily="34" charset="0"/>
              <a:cs typeface="Tahoma" pitchFamily="34" charset="0"/>
            </a:endParaRPr>
          </a:p>
        </p:txBody>
      </p:sp>
      <p:sp>
        <p:nvSpPr>
          <p:cNvPr id="9" name="Title 1"/>
          <p:cNvSpPr txBox="1">
            <a:spLocks/>
          </p:cNvSpPr>
          <p:nvPr/>
        </p:nvSpPr>
        <p:spPr bwMode="auto">
          <a:xfrm>
            <a:off x="228600" y="152400"/>
            <a:ext cx="8686800" cy="781050"/>
          </a:xfrm>
          <a:prstGeom prst="rect">
            <a:avLst/>
          </a:prstGeom>
          <a:noFill/>
          <a:ln w="9525">
            <a:noFill/>
            <a:miter lim="800000"/>
            <a:headEnd/>
            <a:tailEnd/>
          </a:ln>
          <a:effectLst>
            <a:outerShdw blurRad="50800" dist="50800" dir="5400000" algn="ctr" rotWithShape="0">
              <a:schemeClr val="tx1"/>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800" kern="0" noProof="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Definition</a:t>
            </a:r>
            <a:endParaRPr kumimoji="0" lang="en-US" sz="4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extLst>
      <p:ext uri="{BB962C8B-B14F-4D97-AF65-F5344CB8AC3E}">
        <p14:creationId xmlns:p14="http://schemas.microsoft.com/office/powerpoint/2010/main" val="425942199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13"/>
          <p:cNvSpPr>
            <a:spLocks noChangeArrowheads="1"/>
          </p:cNvSpPr>
          <p:nvPr/>
        </p:nvSpPr>
        <p:spPr bwMode="auto">
          <a:xfrm>
            <a:off x="381000" y="1371600"/>
            <a:ext cx="8458200" cy="4495800"/>
          </a:xfrm>
          <a:prstGeom prst="roundRect">
            <a:avLst>
              <a:gd name="adj" fmla="val 0"/>
            </a:avLst>
          </a:prstGeom>
          <a:solidFill>
            <a:schemeClr val="bg1"/>
          </a:solidFill>
          <a:ln w="9525" cap="flat">
            <a:solidFill>
              <a:schemeClr val="tx1"/>
            </a:solidFill>
            <a:round/>
            <a:headEnd/>
            <a:tailEnd/>
          </a:ln>
          <a:effectLst/>
        </p:spPr>
        <p:txBody>
          <a:bodyPr wrap="none" anchor="ctr"/>
          <a:lstStyle/>
          <a:p>
            <a:endParaRPr lang="en-US"/>
          </a:p>
        </p:txBody>
      </p:sp>
      <p:sp>
        <p:nvSpPr>
          <p:cNvPr id="8" name="Content Placeholder 2"/>
          <p:cNvSpPr txBox="1">
            <a:spLocks/>
          </p:cNvSpPr>
          <p:nvPr/>
        </p:nvSpPr>
        <p:spPr bwMode="auto">
          <a:xfrm>
            <a:off x="457200" y="1447800"/>
            <a:ext cx="82296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r>
              <a:rPr lang="en-US" sz="2800" b="1" kern="0" dirty="0" smtClean="0">
                <a:solidFill>
                  <a:schemeClr val="accent2"/>
                </a:solidFill>
                <a:latin typeface="Tahoma" pitchFamily="34" charset="0"/>
                <a:ea typeface="Tahoma" pitchFamily="34" charset="0"/>
                <a:cs typeface="Tahoma" pitchFamily="34" charset="0"/>
              </a:rPr>
              <a:t>Who</a:t>
            </a:r>
            <a:r>
              <a:rPr lang="en-US" sz="2800" kern="0" dirty="0" smtClean="0">
                <a:solidFill>
                  <a:schemeClr val="accent2"/>
                </a:solidFill>
                <a:latin typeface="Tahoma" pitchFamily="34" charset="0"/>
                <a:ea typeface="Tahoma" pitchFamily="34" charset="0"/>
                <a:cs typeface="Tahoma" pitchFamily="34" charset="0"/>
              </a:rPr>
              <a:t>? </a:t>
            </a:r>
            <a:r>
              <a:rPr lang="en-US" sz="2800" kern="0" dirty="0">
                <a:solidFill>
                  <a:schemeClr val="accent2"/>
                </a:solidFill>
                <a:latin typeface="Tahoma" pitchFamily="34" charset="0"/>
                <a:ea typeface="Tahoma" pitchFamily="34" charset="0"/>
                <a:cs typeface="Tahoma" pitchFamily="34" charset="0"/>
              </a:rPr>
              <a:t> </a:t>
            </a:r>
            <a:r>
              <a:rPr lang="en-US" sz="2800" kern="0" dirty="0" smtClean="0">
                <a:solidFill>
                  <a:schemeClr val="accent2"/>
                </a:solidFill>
                <a:latin typeface="Tahoma" pitchFamily="34" charset="0"/>
                <a:ea typeface="Tahoma" pitchFamily="34" charset="0"/>
                <a:cs typeface="Tahoma" pitchFamily="34" charset="0"/>
              </a:rPr>
              <a:t>It’s about YOU!!!</a:t>
            </a:r>
          </a:p>
          <a:p>
            <a:pPr marL="273050" lvl="0" indent="-273050">
              <a:spcBef>
                <a:spcPct val="20000"/>
              </a:spcBef>
              <a:buClr>
                <a:schemeClr val="accent2"/>
              </a:buClr>
              <a:buSzPct val="90000"/>
              <a:buFont typeface="Wingdings" pitchFamily="2" charset="2"/>
              <a:buChar char="§"/>
              <a:defRPr/>
            </a:pPr>
            <a:r>
              <a:rPr lang="en-US" sz="2800" b="1" kern="0" noProof="0" dirty="0" smtClean="0">
                <a:solidFill>
                  <a:schemeClr val="accent2"/>
                </a:solidFill>
                <a:latin typeface="Tahoma" pitchFamily="34" charset="0"/>
                <a:ea typeface="Tahoma" pitchFamily="34" charset="0"/>
                <a:cs typeface="Tahoma" pitchFamily="34" charset="0"/>
              </a:rPr>
              <a:t>Your story….</a:t>
            </a:r>
          </a:p>
          <a:p>
            <a:pPr marL="273050" lvl="0" indent="-273050">
              <a:spcBef>
                <a:spcPct val="20000"/>
              </a:spcBef>
              <a:buClr>
                <a:schemeClr val="accent2"/>
              </a:buClr>
              <a:buSzPct val="90000"/>
              <a:buFont typeface="Wingdings" pitchFamily="2" charset="2"/>
              <a:buChar char="§"/>
              <a:defRPr/>
            </a:pPr>
            <a:endParaRPr lang="en-US" sz="2800" b="1" kern="0" dirty="0">
              <a:solidFill>
                <a:schemeClr val="accent2"/>
              </a:solidFill>
              <a:latin typeface="Tahoma" pitchFamily="34" charset="0"/>
              <a:ea typeface="Tahoma" pitchFamily="34" charset="0"/>
              <a:cs typeface="Tahoma" pitchFamily="34" charset="0"/>
            </a:endParaRPr>
          </a:p>
          <a:p>
            <a:pPr lvl="0">
              <a:spcBef>
                <a:spcPct val="20000"/>
              </a:spcBef>
              <a:buClr>
                <a:schemeClr val="accent2"/>
              </a:buClr>
              <a:buSzPct val="90000"/>
              <a:defRPr/>
            </a:pPr>
            <a:endParaRPr lang="en-US" sz="2800" kern="0" dirty="0">
              <a:solidFill>
                <a:schemeClr val="accent2"/>
              </a:solidFill>
              <a:latin typeface="Tahoma" pitchFamily="34" charset="0"/>
              <a:ea typeface="Tahoma" pitchFamily="34" charset="0"/>
              <a:cs typeface="Tahoma" pitchFamily="34" charset="0"/>
            </a:endParaRPr>
          </a:p>
          <a:p>
            <a:pPr marR="0" lvl="0" defTabSz="914400" rtl="0" eaLnBrk="1" fontAlgn="base" latinLnBrk="0" hangingPunct="1">
              <a:lnSpc>
                <a:spcPct val="100000"/>
              </a:lnSpc>
              <a:spcBef>
                <a:spcPct val="20000"/>
              </a:spcBef>
              <a:spcAft>
                <a:spcPct val="0"/>
              </a:spcAft>
              <a:buClr>
                <a:schemeClr val="accent2"/>
              </a:buClr>
              <a:buSzPct val="90000"/>
              <a:tabLst/>
              <a:defRPr/>
            </a:pPr>
            <a:endParaRPr kumimoji="0" lang="en-US" sz="2800" b="0" i="0" u="none" strike="noStrike" kern="0" cap="none" spc="0" normalizeH="0" dirty="0" smtClean="0">
              <a:ln>
                <a:noFill/>
              </a:ln>
              <a:solidFill>
                <a:schemeClr val="accent2"/>
              </a:solidFill>
              <a:effectLst/>
              <a:uLnTx/>
              <a:uFillTx/>
              <a:latin typeface="Tahoma" pitchFamily="34" charset="0"/>
              <a:ea typeface="Tahoma" pitchFamily="34" charset="0"/>
              <a:cs typeface="Tahoma" pitchFamily="34" charset="0"/>
            </a:endParaRPr>
          </a:p>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endParaRPr lang="en-US" sz="2800" kern="0" dirty="0" smtClean="0">
              <a:solidFill>
                <a:schemeClr val="accent2"/>
              </a:solidFill>
              <a:latin typeface="Tahoma" pitchFamily="34" charset="0"/>
              <a:ea typeface="Tahoma" pitchFamily="34" charset="0"/>
              <a:cs typeface="Tahoma" pitchFamily="34" charset="0"/>
            </a:endParaRPr>
          </a:p>
        </p:txBody>
      </p:sp>
      <p:sp>
        <p:nvSpPr>
          <p:cNvPr id="9" name="Title 1"/>
          <p:cNvSpPr txBox="1">
            <a:spLocks/>
          </p:cNvSpPr>
          <p:nvPr/>
        </p:nvSpPr>
        <p:spPr bwMode="auto">
          <a:xfrm>
            <a:off x="228600" y="228600"/>
            <a:ext cx="8686800" cy="781050"/>
          </a:xfrm>
          <a:prstGeom prst="rect">
            <a:avLst/>
          </a:prstGeom>
          <a:noFill/>
          <a:ln w="9525">
            <a:noFill/>
            <a:miter lim="800000"/>
            <a:headEnd/>
            <a:tailEnd/>
          </a:ln>
          <a:effectLst>
            <a:outerShdw blurRad="50800" dist="50800" dir="5400000" algn="ctr" rotWithShape="0">
              <a:schemeClr val="tx1"/>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800" kern="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Who?</a:t>
            </a:r>
            <a:endParaRPr kumimoji="0" lang="en-US" sz="4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 y="3429000"/>
            <a:ext cx="3537206" cy="1929385"/>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67450" y="1676400"/>
            <a:ext cx="2095500" cy="1394460"/>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10000" y="2872740"/>
            <a:ext cx="2628900" cy="1112520"/>
          </a:xfrm>
          <a:prstGeom prst="rect">
            <a:avLst/>
          </a:prstGeom>
        </p:spPr>
      </p:pic>
    </p:spTree>
    <p:extLst>
      <p:ext uri="{BB962C8B-B14F-4D97-AF65-F5344CB8AC3E}">
        <p14:creationId xmlns:p14="http://schemas.microsoft.com/office/powerpoint/2010/main" val="341233702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13"/>
          <p:cNvSpPr>
            <a:spLocks noChangeArrowheads="1"/>
          </p:cNvSpPr>
          <p:nvPr/>
        </p:nvSpPr>
        <p:spPr bwMode="auto">
          <a:xfrm>
            <a:off x="381000" y="1371600"/>
            <a:ext cx="8458200" cy="4495800"/>
          </a:xfrm>
          <a:prstGeom prst="roundRect">
            <a:avLst>
              <a:gd name="adj" fmla="val 0"/>
            </a:avLst>
          </a:prstGeom>
          <a:solidFill>
            <a:schemeClr val="bg1"/>
          </a:solidFill>
          <a:ln w="9525" cap="flat">
            <a:solidFill>
              <a:schemeClr val="tx1"/>
            </a:solidFill>
            <a:round/>
            <a:headEnd/>
            <a:tailEnd/>
          </a:ln>
          <a:effectLst/>
        </p:spPr>
        <p:txBody>
          <a:bodyPr wrap="none" anchor="ctr"/>
          <a:lstStyle/>
          <a:p>
            <a:endParaRPr lang="en-US"/>
          </a:p>
        </p:txBody>
      </p:sp>
      <p:sp>
        <p:nvSpPr>
          <p:cNvPr id="8" name="Content Placeholder 2"/>
          <p:cNvSpPr txBox="1">
            <a:spLocks/>
          </p:cNvSpPr>
          <p:nvPr/>
        </p:nvSpPr>
        <p:spPr bwMode="auto">
          <a:xfrm>
            <a:off x="457200" y="1447800"/>
            <a:ext cx="82296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100000"/>
              </a:lnSpc>
              <a:spcBef>
                <a:spcPct val="20000"/>
              </a:spcBef>
              <a:spcAft>
                <a:spcPct val="0"/>
              </a:spcAft>
              <a:buClr>
                <a:schemeClr val="accent2"/>
              </a:buClr>
              <a:buSzPct val="90000"/>
              <a:tabLst/>
              <a:defRPr/>
            </a:pPr>
            <a:endParaRPr kumimoji="0" lang="en-US" sz="2800" b="0" i="0" u="none" strike="noStrike" kern="0" cap="none" spc="0" normalizeH="0" dirty="0" smtClean="0">
              <a:ln>
                <a:noFill/>
              </a:ln>
              <a:solidFill>
                <a:schemeClr val="accent2"/>
              </a:solidFill>
              <a:effectLst/>
              <a:uLnTx/>
              <a:uFillTx/>
              <a:latin typeface="Tahoma" pitchFamily="34" charset="0"/>
              <a:ea typeface="Tahoma" pitchFamily="34" charset="0"/>
              <a:cs typeface="Tahoma" pitchFamily="34" charset="0"/>
            </a:endParaRPr>
          </a:p>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endParaRPr lang="en-US" sz="2800" kern="0" dirty="0" smtClean="0">
              <a:solidFill>
                <a:schemeClr val="accent2"/>
              </a:solidFill>
              <a:latin typeface="Tahoma" pitchFamily="34" charset="0"/>
              <a:ea typeface="Tahoma" pitchFamily="34" charset="0"/>
              <a:cs typeface="Tahoma" pitchFamily="34" charset="0"/>
            </a:endParaRPr>
          </a:p>
        </p:txBody>
      </p:sp>
      <p:sp>
        <p:nvSpPr>
          <p:cNvPr id="3" name="6-Point Star 2"/>
          <p:cNvSpPr/>
          <p:nvPr/>
        </p:nvSpPr>
        <p:spPr>
          <a:xfrm>
            <a:off x="2447203" y="1905000"/>
            <a:ext cx="3962400" cy="342900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bwMode="auto">
          <a:xfrm>
            <a:off x="228600" y="228600"/>
            <a:ext cx="8686800" cy="781050"/>
          </a:xfrm>
          <a:prstGeom prst="rect">
            <a:avLst/>
          </a:prstGeom>
          <a:noFill/>
          <a:ln w="9525">
            <a:noFill/>
            <a:miter lim="800000"/>
            <a:headEnd/>
            <a:tailEnd/>
          </a:ln>
          <a:effectLst>
            <a:outerShdw blurRad="50800" dist="50800" dir="5400000" algn="ctr" rotWithShape="0">
              <a:schemeClr val="tx1"/>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800" kern="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When Do You Start?</a:t>
            </a:r>
            <a:endParaRPr kumimoji="0" lang="en-US" sz="4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
        <p:nvSpPr>
          <p:cNvPr id="4" name="Rectangle 3"/>
          <p:cNvSpPr/>
          <p:nvPr/>
        </p:nvSpPr>
        <p:spPr>
          <a:xfrm>
            <a:off x="3124200" y="3191470"/>
            <a:ext cx="260840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NOW!!!</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401651970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13"/>
          <p:cNvSpPr>
            <a:spLocks noChangeArrowheads="1"/>
          </p:cNvSpPr>
          <p:nvPr/>
        </p:nvSpPr>
        <p:spPr bwMode="auto">
          <a:xfrm>
            <a:off x="381000" y="1371600"/>
            <a:ext cx="8458200" cy="4495800"/>
          </a:xfrm>
          <a:prstGeom prst="roundRect">
            <a:avLst>
              <a:gd name="adj" fmla="val 0"/>
            </a:avLst>
          </a:prstGeom>
          <a:solidFill>
            <a:schemeClr val="bg1"/>
          </a:solidFill>
          <a:ln w="9525" cap="flat">
            <a:solidFill>
              <a:schemeClr val="tx1"/>
            </a:solidFill>
            <a:round/>
            <a:headEnd/>
            <a:tailEnd/>
          </a:ln>
          <a:effectLst/>
        </p:spPr>
        <p:txBody>
          <a:bodyPr wrap="none" anchor="ctr"/>
          <a:lstStyle/>
          <a:p>
            <a:endParaRPr lang="en-US"/>
          </a:p>
        </p:txBody>
      </p:sp>
      <p:sp>
        <p:nvSpPr>
          <p:cNvPr id="8" name="Content Placeholder 2"/>
          <p:cNvSpPr txBox="1">
            <a:spLocks/>
          </p:cNvSpPr>
          <p:nvPr/>
        </p:nvSpPr>
        <p:spPr bwMode="auto">
          <a:xfrm>
            <a:off x="457200" y="1447800"/>
            <a:ext cx="82296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r>
              <a:rPr lang="en-US" sz="2800" kern="0" dirty="0" smtClean="0">
                <a:solidFill>
                  <a:schemeClr val="accent2"/>
                </a:solidFill>
                <a:latin typeface="Tahoma" pitchFamily="34" charset="0"/>
                <a:ea typeface="Tahoma" pitchFamily="34" charset="0"/>
                <a:cs typeface="Tahoma" pitchFamily="34" charset="0"/>
              </a:rPr>
              <a:t>Decide what and where are applying to</a:t>
            </a:r>
          </a:p>
          <a:p>
            <a:pPr marL="730250" lvl="1" indent="-273050">
              <a:spcBef>
                <a:spcPct val="20000"/>
              </a:spcBef>
              <a:buClr>
                <a:schemeClr val="accent2"/>
              </a:buClr>
              <a:buSzPct val="90000"/>
              <a:buFont typeface="Wingdings" pitchFamily="2" charset="2"/>
              <a:buChar char="§"/>
              <a:defRPr/>
            </a:pPr>
            <a:r>
              <a:rPr lang="en-US" sz="2800" kern="0" dirty="0" smtClean="0">
                <a:solidFill>
                  <a:schemeClr val="accent2"/>
                </a:solidFill>
                <a:latin typeface="Tahoma" pitchFamily="34" charset="0"/>
                <a:ea typeface="Tahoma" pitchFamily="34" charset="0"/>
                <a:cs typeface="Tahoma" pitchFamily="34" charset="0"/>
              </a:rPr>
              <a:t>Graduate school</a:t>
            </a:r>
          </a:p>
          <a:p>
            <a:pPr marL="730250" lvl="1" indent="-273050">
              <a:spcBef>
                <a:spcPct val="20000"/>
              </a:spcBef>
              <a:buClr>
                <a:schemeClr val="accent2"/>
              </a:buClr>
              <a:buSzPct val="90000"/>
              <a:buFont typeface="Wingdings" pitchFamily="2" charset="2"/>
              <a:buChar char="§"/>
              <a:defRPr/>
            </a:pPr>
            <a:r>
              <a:rPr lang="en-US" sz="2800" kern="0" dirty="0" smtClean="0">
                <a:solidFill>
                  <a:schemeClr val="accent2"/>
                </a:solidFill>
                <a:latin typeface="Tahoma" pitchFamily="34" charset="0"/>
                <a:ea typeface="Tahoma" pitchFamily="34" charset="0"/>
                <a:cs typeface="Tahoma" pitchFamily="34" charset="0"/>
              </a:rPr>
              <a:t>Fellowship</a:t>
            </a:r>
          </a:p>
          <a:p>
            <a:pPr marL="730250" lvl="1" indent="-273050">
              <a:spcBef>
                <a:spcPct val="20000"/>
              </a:spcBef>
              <a:buClr>
                <a:schemeClr val="accent2"/>
              </a:buClr>
              <a:buSzPct val="90000"/>
              <a:buFont typeface="Wingdings" pitchFamily="2" charset="2"/>
              <a:buChar char="§"/>
              <a:defRPr/>
            </a:pPr>
            <a:r>
              <a:rPr lang="en-US" sz="2800" kern="0" dirty="0" smtClean="0">
                <a:solidFill>
                  <a:schemeClr val="accent2"/>
                </a:solidFill>
                <a:latin typeface="Tahoma" pitchFamily="34" charset="0"/>
                <a:ea typeface="Tahoma" pitchFamily="34" charset="0"/>
                <a:cs typeface="Tahoma" pitchFamily="34" charset="0"/>
              </a:rPr>
              <a:t>Scholarship</a:t>
            </a:r>
          </a:p>
          <a:p>
            <a:pPr marL="730250" lvl="1" indent="-273050">
              <a:spcBef>
                <a:spcPct val="20000"/>
              </a:spcBef>
              <a:buClr>
                <a:schemeClr val="accent2"/>
              </a:buClr>
              <a:buSzPct val="90000"/>
              <a:buFont typeface="Wingdings" pitchFamily="2" charset="2"/>
              <a:buChar char="§"/>
              <a:defRPr/>
            </a:pPr>
            <a:r>
              <a:rPr lang="en-US" sz="2800" kern="0" dirty="0" smtClean="0">
                <a:solidFill>
                  <a:schemeClr val="accent2"/>
                </a:solidFill>
                <a:latin typeface="Tahoma" pitchFamily="34" charset="0"/>
                <a:ea typeface="Tahoma" pitchFamily="34" charset="0"/>
                <a:cs typeface="Tahoma" pitchFamily="34" charset="0"/>
              </a:rPr>
              <a:t>Internship</a:t>
            </a:r>
          </a:p>
          <a:p>
            <a:pPr marL="730250" lvl="1" indent="-273050">
              <a:spcBef>
                <a:spcPct val="20000"/>
              </a:spcBef>
              <a:buClr>
                <a:schemeClr val="accent2"/>
              </a:buClr>
              <a:buSzPct val="90000"/>
              <a:buFont typeface="Wingdings" pitchFamily="2" charset="2"/>
              <a:buChar char="§"/>
              <a:defRPr/>
            </a:pPr>
            <a:r>
              <a:rPr lang="en-US" sz="2800" kern="0" dirty="0" smtClean="0">
                <a:solidFill>
                  <a:schemeClr val="accent2"/>
                </a:solidFill>
                <a:latin typeface="Tahoma" pitchFamily="34" charset="0"/>
                <a:ea typeface="Tahoma" pitchFamily="34" charset="0"/>
                <a:cs typeface="Tahoma" pitchFamily="34" charset="0"/>
              </a:rPr>
              <a:t>Job</a:t>
            </a:r>
          </a:p>
          <a:p>
            <a:pPr marL="273050" indent="-273050">
              <a:spcBef>
                <a:spcPct val="20000"/>
              </a:spcBef>
              <a:buClr>
                <a:schemeClr val="accent2"/>
              </a:buClr>
              <a:buSzPct val="90000"/>
              <a:buFont typeface="Wingdings" pitchFamily="2" charset="2"/>
              <a:buChar char="§"/>
              <a:defRPr/>
            </a:pPr>
            <a:r>
              <a:rPr lang="en-US" sz="2800" kern="0" dirty="0" smtClean="0">
                <a:solidFill>
                  <a:schemeClr val="accent2"/>
                </a:solidFill>
                <a:latin typeface="Tahoma" pitchFamily="34" charset="0"/>
                <a:ea typeface="Tahoma" pitchFamily="34" charset="0"/>
                <a:cs typeface="Tahoma" pitchFamily="34" charset="0"/>
              </a:rPr>
              <a:t>Find out specific </a:t>
            </a:r>
            <a:r>
              <a:rPr lang="en-US" sz="2800" b="1" kern="0" dirty="0" smtClean="0">
                <a:solidFill>
                  <a:schemeClr val="accent2"/>
                </a:solidFill>
                <a:latin typeface="Tahoma" pitchFamily="34" charset="0"/>
                <a:ea typeface="Tahoma" pitchFamily="34" charset="0"/>
                <a:cs typeface="Tahoma" pitchFamily="34" charset="0"/>
              </a:rPr>
              <a:t>review </a:t>
            </a:r>
            <a:r>
              <a:rPr lang="en-US" sz="2800" b="1" kern="0" dirty="0">
                <a:solidFill>
                  <a:schemeClr val="accent2"/>
                </a:solidFill>
                <a:latin typeface="Tahoma" pitchFamily="34" charset="0"/>
                <a:ea typeface="Tahoma" pitchFamily="34" charset="0"/>
                <a:cs typeface="Tahoma" pitchFamily="34" charset="0"/>
              </a:rPr>
              <a:t>c</a:t>
            </a:r>
            <a:r>
              <a:rPr lang="en-US" sz="2800" b="1" kern="0" dirty="0" smtClean="0">
                <a:solidFill>
                  <a:schemeClr val="accent2"/>
                </a:solidFill>
                <a:latin typeface="Tahoma" pitchFamily="34" charset="0"/>
                <a:ea typeface="Tahoma" pitchFamily="34" charset="0"/>
                <a:cs typeface="Tahoma" pitchFamily="34" charset="0"/>
              </a:rPr>
              <a:t>riteria </a:t>
            </a:r>
            <a:r>
              <a:rPr lang="en-US" sz="2800" kern="0" dirty="0" smtClean="0">
                <a:solidFill>
                  <a:schemeClr val="accent2"/>
                </a:solidFill>
                <a:latin typeface="Tahoma" pitchFamily="34" charset="0"/>
                <a:ea typeface="Tahoma" pitchFamily="34" charset="0"/>
                <a:cs typeface="Tahoma" pitchFamily="34" charset="0"/>
              </a:rPr>
              <a:t>for the application…</a:t>
            </a:r>
            <a:endParaRPr lang="en-US" sz="2800" kern="0" dirty="0">
              <a:solidFill>
                <a:schemeClr val="accent2"/>
              </a:solidFill>
              <a:latin typeface="Tahoma" pitchFamily="34" charset="0"/>
              <a:ea typeface="Tahoma" pitchFamily="34" charset="0"/>
              <a:cs typeface="Tahoma" pitchFamily="34" charset="0"/>
            </a:endParaRPr>
          </a:p>
          <a:p>
            <a:pPr marR="0" lvl="0" defTabSz="914400" rtl="0" eaLnBrk="1" fontAlgn="base" latinLnBrk="0" hangingPunct="1">
              <a:lnSpc>
                <a:spcPct val="100000"/>
              </a:lnSpc>
              <a:spcBef>
                <a:spcPct val="20000"/>
              </a:spcBef>
              <a:spcAft>
                <a:spcPct val="0"/>
              </a:spcAft>
              <a:buClr>
                <a:schemeClr val="accent2"/>
              </a:buClr>
              <a:buSzPct val="90000"/>
              <a:tabLst/>
              <a:defRPr/>
            </a:pPr>
            <a:endParaRPr kumimoji="0" lang="en-US" sz="2800" b="0" i="0" u="none" strike="noStrike" kern="0" cap="none" spc="0" normalizeH="0" dirty="0" smtClean="0">
              <a:ln>
                <a:noFill/>
              </a:ln>
              <a:solidFill>
                <a:schemeClr val="accent2"/>
              </a:solidFill>
              <a:effectLst/>
              <a:uLnTx/>
              <a:uFillTx/>
              <a:latin typeface="Tahoma" pitchFamily="34" charset="0"/>
              <a:ea typeface="Tahoma" pitchFamily="34" charset="0"/>
              <a:cs typeface="Tahoma" pitchFamily="34" charset="0"/>
            </a:endParaRPr>
          </a:p>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endParaRPr lang="en-US" sz="2800" kern="0" dirty="0" smtClean="0">
              <a:solidFill>
                <a:schemeClr val="accent2"/>
              </a:solidFill>
              <a:latin typeface="Tahoma" pitchFamily="34" charset="0"/>
              <a:ea typeface="Tahoma" pitchFamily="34" charset="0"/>
              <a:cs typeface="Tahoma" pitchFamily="34" charset="0"/>
            </a:endParaRPr>
          </a:p>
        </p:txBody>
      </p:sp>
      <p:sp>
        <p:nvSpPr>
          <p:cNvPr id="9" name="Title 1"/>
          <p:cNvSpPr txBox="1">
            <a:spLocks/>
          </p:cNvSpPr>
          <p:nvPr/>
        </p:nvSpPr>
        <p:spPr bwMode="auto">
          <a:xfrm>
            <a:off x="228600" y="228600"/>
            <a:ext cx="8686800" cy="781050"/>
          </a:xfrm>
          <a:prstGeom prst="rect">
            <a:avLst/>
          </a:prstGeom>
          <a:noFill/>
          <a:ln w="9525">
            <a:noFill/>
            <a:miter lim="800000"/>
            <a:headEnd/>
            <a:tailEnd/>
          </a:ln>
          <a:effectLst>
            <a:outerShdw blurRad="50800" dist="50800" dir="5400000" algn="ctr" rotWithShape="0">
              <a:schemeClr val="tx1"/>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800" kern="0" noProof="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How do you start?</a:t>
            </a:r>
            <a:endParaRPr kumimoji="0" lang="en-US" sz="4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extLst>
      <p:ext uri="{BB962C8B-B14F-4D97-AF65-F5344CB8AC3E}">
        <p14:creationId xmlns:p14="http://schemas.microsoft.com/office/powerpoint/2010/main" val="86059754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13"/>
          <p:cNvSpPr>
            <a:spLocks noChangeArrowheads="1"/>
          </p:cNvSpPr>
          <p:nvPr/>
        </p:nvSpPr>
        <p:spPr bwMode="auto">
          <a:xfrm>
            <a:off x="381000" y="1371600"/>
            <a:ext cx="8458200" cy="4495800"/>
          </a:xfrm>
          <a:prstGeom prst="roundRect">
            <a:avLst>
              <a:gd name="adj" fmla="val 0"/>
            </a:avLst>
          </a:prstGeom>
          <a:solidFill>
            <a:schemeClr val="bg1"/>
          </a:solidFill>
          <a:ln w="9525" cap="flat">
            <a:solidFill>
              <a:schemeClr val="tx1"/>
            </a:solidFill>
            <a:round/>
            <a:headEnd/>
            <a:tailEnd/>
          </a:ln>
          <a:effectLst/>
        </p:spPr>
        <p:txBody>
          <a:bodyPr wrap="none" anchor="ctr"/>
          <a:lstStyle/>
          <a:p>
            <a:endParaRPr lang="en-US"/>
          </a:p>
        </p:txBody>
      </p:sp>
      <p:sp>
        <p:nvSpPr>
          <p:cNvPr id="8" name="Content Placeholder 2"/>
          <p:cNvSpPr txBox="1">
            <a:spLocks/>
          </p:cNvSpPr>
          <p:nvPr/>
        </p:nvSpPr>
        <p:spPr bwMode="auto">
          <a:xfrm>
            <a:off x="457200" y="1447800"/>
            <a:ext cx="82296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228600" fontAlgn="auto">
              <a:spcBef>
                <a:spcPct val="20000"/>
              </a:spcBef>
              <a:spcAft>
                <a:spcPts val="0"/>
              </a:spcAft>
              <a:buClr>
                <a:srgbClr val="FFC000"/>
              </a:buClr>
              <a:buFont typeface="Arial" pitchFamily="34" charset="0"/>
              <a:buChar char="•"/>
            </a:pPr>
            <a:r>
              <a:rPr lang="en-US" sz="2200" b="1" dirty="0">
                <a:solidFill>
                  <a:srgbClr val="4A4A97"/>
                </a:solidFill>
                <a:latin typeface="Calibri"/>
              </a:rPr>
              <a:t>Content</a:t>
            </a:r>
            <a:endParaRPr lang="en-US" sz="2200" dirty="0">
              <a:solidFill>
                <a:srgbClr val="4A4A97"/>
              </a:solidFill>
              <a:latin typeface="Calibri"/>
            </a:endParaRPr>
          </a:p>
          <a:p>
            <a:pPr marL="640080" lvl="1" indent="-228600" fontAlgn="auto">
              <a:spcBef>
                <a:spcPct val="20000"/>
              </a:spcBef>
              <a:spcAft>
                <a:spcPts val="0"/>
              </a:spcAft>
              <a:buClr>
                <a:srgbClr val="1B3E97"/>
              </a:buClr>
              <a:buFont typeface="Arial" pitchFamily="34" charset="0"/>
              <a:buChar char="•"/>
            </a:pPr>
            <a:r>
              <a:rPr lang="en-US" sz="2000" dirty="0">
                <a:solidFill>
                  <a:srgbClr val="4A4A97"/>
                </a:solidFill>
                <a:latin typeface="Calibri"/>
              </a:rPr>
              <a:t>Alignment of applicant’s goals with opportunity </a:t>
            </a:r>
          </a:p>
          <a:p>
            <a:pPr marL="640080" lvl="1" indent="-228600" fontAlgn="auto">
              <a:spcBef>
                <a:spcPct val="20000"/>
              </a:spcBef>
              <a:spcAft>
                <a:spcPts val="0"/>
              </a:spcAft>
              <a:buClr>
                <a:srgbClr val="1B3E97"/>
              </a:buClr>
              <a:buFont typeface="Arial" pitchFamily="34" charset="0"/>
              <a:buChar char="•"/>
            </a:pPr>
            <a:r>
              <a:rPr lang="en-US" sz="2000" dirty="0">
                <a:solidFill>
                  <a:srgbClr val="4A4A97"/>
                </a:solidFill>
                <a:latin typeface="Calibri"/>
              </a:rPr>
              <a:t>Distinguishing characteristics of applicant</a:t>
            </a:r>
          </a:p>
          <a:p>
            <a:pPr marL="640080" lvl="1" indent="-228600" fontAlgn="auto">
              <a:spcBef>
                <a:spcPct val="20000"/>
              </a:spcBef>
              <a:spcAft>
                <a:spcPts val="0"/>
              </a:spcAft>
              <a:buClr>
                <a:srgbClr val="1B3E97"/>
              </a:buClr>
              <a:buFont typeface="Arial" pitchFamily="34" charset="0"/>
              <a:buChar char="•"/>
            </a:pPr>
            <a:r>
              <a:rPr lang="en-US" sz="2000" dirty="0">
                <a:solidFill>
                  <a:srgbClr val="4A4A97"/>
                </a:solidFill>
                <a:latin typeface="Calibri"/>
              </a:rPr>
              <a:t>Concrete experiences/examples that support skills and capabilities</a:t>
            </a:r>
          </a:p>
          <a:p>
            <a:pPr marL="640080" lvl="1" indent="-228600" fontAlgn="auto">
              <a:spcBef>
                <a:spcPct val="20000"/>
              </a:spcBef>
              <a:spcAft>
                <a:spcPts val="0"/>
              </a:spcAft>
              <a:buClr>
                <a:srgbClr val="1B3E97"/>
              </a:buClr>
              <a:buFont typeface="Arial" pitchFamily="34" charset="0"/>
              <a:buChar char="•"/>
            </a:pPr>
            <a:r>
              <a:rPr lang="en-US" sz="2000" dirty="0">
                <a:solidFill>
                  <a:srgbClr val="4A4A97"/>
                </a:solidFill>
                <a:latin typeface="Calibri"/>
              </a:rPr>
              <a:t>Compelling reason why the applicant is seeking the opportunity</a:t>
            </a:r>
          </a:p>
          <a:p>
            <a:pPr marL="640080" lvl="1" indent="-228600" fontAlgn="auto">
              <a:spcBef>
                <a:spcPct val="20000"/>
              </a:spcBef>
              <a:spcAft>
                <a:spcPts val="0"/>
              </a:spcAft>
              <a:buClr>
                <a:srgbClr val="1B3E97"/>
              </a:buClr>
              <a:buFont typeface="Arial" pitchFamily="34" charset="0"/>
              <a:buChar char="•"/>
            </a:pPr>
            <a:r>
              <a:rPr lang="en-US" sz="2000" dirty="0">
                <a:solidFill>
                  <a:srgbClr val="4A4A97"/>
                </a:solidFill>
                <a:latin typeface="Calibri"/>
              </a:rPr>
              <a:t>All required elements of the application addressed</a:t>
            </a:r>
          </a:p>
          <a:p>
            <a:pPr marL="342900" lvl="0" indent="-228600" fontAlgn="auto">
              <a:spcBef>
                <a:spcPct val="20000"/>
              </a:spcBef>
              <a:spcAft>
                <a:spcPts val="0"/>
              </a:spcAft>
              <a:buClr>
                <a:srgbClr val="FFC000"/>
              </a:buClr>
              <a:buFont typeface="Arial" pitchFamily="34" charset="0"/>
              <a:buChar char="•"/>
            </a:pPr>
            <a:r>
              <a:rPr lang="en-US" sz="2200" b="1" dirty="0">
                <a:solidFill>
                  <a:srgbClr val="4A4A97"/>
                </a:solidFill>
                <a:latin typeface="Calibri"/>
              </a:rPr>
              <a:t>Mechanics</a:t>
            </a:r>
            <a:endParaRPr lang="en-US" sz="2200" dirty="0">
              <a:solidFill>
                <a:srgbClr val="4A4A97"/>
              </a:solidFill>
              <a:latin typeface="Calibri"/>
            </a:endParaRPr>
          </a:p>
          <a:p>
            <a:pPr marL="640080" lvl="1" indent="-228600" fontAlgn="auto">
              <a:spcBef>
                <a:spcPct val="20000"/>
              </a:spcBef>
              <a:spcAft>
                <a:spcPts val="0"/>
              </a:spcAft>
              <a:buClr>
                <a:srgbClr val="1B3E97"/>
              </a:buClr>
              <a:buFont typeface="Arial" pitchFamily="34" charset="0"/>
              <a:buChar char="•"/>
            </a:pPr>
            <a:r>
              <a:rPr lang="en-US" sz="2000" dirty="0">
                <a:solidFill>
                  <a:srgbClr val="4A4A97"/>
                </a:solidFill>
                <a:latin typeface="Calibri"/>
              </a:rPr>
              <a:t>Clarity</a:t>
            </a:r>
          </a:p>
          <a:p>
            <a:pPr marL="640080" lvl="1" indent="-228600" fontAlgn="auto">
              <a:spcBef>
                <a:spcPct val="20000"/>
              </a:spcBef>
              <a:spcAft>
                <a:spcPts val="0"/>
              </a:spcAft>
              <a:buClr>
                <a:srgbClr val="1B3E97"/>
              </a:buClr>
              <a:buFont typeface="Arial" pitchFamily="34" charset="0"/>
              <a:buChar char="•"/>
            </a:pPr>
            <a:r>
              <a:rPr lang="en-US" sz="2000" dirty="0">
                <a:solidFill>
                  <a:srgbClr val="4A4A97"/>
                </a:solidFill>
                <a:latin typeface="Calibri"/>
              </a:rPr>
              <a:t>Organization</a:t>
            </a:r>
          </a:p>
          <a:p>
            <a:pPr marL="640080" lvl="1" indent="-228600" fontAlgn="auto">
              <a:spcBef>
                <a:spcPct val="20000"/>
              </a:spcBef>
              <a:spcAft>
                <a:spcPts val="0"/>
              </a:spcAft>
              <a:buClr>
                <a:srgbClr val="1B3E97"/>
              </a:buClr>
              <a:buFont typeface="Arial" pitchFamily="34" charset="0"/>
              <a:buChar char="•"/>
            </a:pPr>
            <a:r>
              <a:rPr lang="en-US" sz="2000" dirty="0">
                <a:solidFill>
                  <a:srgbClr val="4A4A97"/>
                </a:solidFill>
                <a:latin typeface="Calibri"/>
              </a:rPr>
              <a:t>Grammar</a:t>
            </a:r>
          </a:p>
          <a:p>
            <a:pPr marL="640080" lvl="1" indent="-228600" fontAlgn="auto">
              <a:spcBef>
                <a:spcPct val="20000"/>
              </a:spcBef>
              <a:spcAft>
                <a:spcPts val="0"/>
              </a:spcAft>
              <a:buClr>
                <a:srgbClr val="1B3E97"/>
              </a:buClr>
              <a:buFont typeface="Arial" pitchFamily="34" charset="0"/>
              <a:buChar char="•"/>
            </a:pPr>
            <a:r>
              <a:rPr lang="en-US" sz="2000" dirty="0">
                <a:solidFill>
                  <a:srgbClr val="4A4A97"/>
                </a:solidFill>
                <a:latin typeface="Calibri"/>
              </a:rPr>
              <a:t>Appropriateness of detail</a:t>
            </a:r>
          </a:p>
          <a:p>
            <a:pPr marR="0" lvl="0" defTabSz="914400" rtl="0" eaLnBrk="1" fontAlgn="base" latinLnBrk="0" hangingPunct="1">
              <a:lnSpc>
                <a:spcPct val="100000"/>
              </a:lnSpc>
              <a:spcBef>
                <a:spcPct val="20000"/>
              </a:spcBef>
              <a:spcAft>
                <a:spcPct val="0"/>
              </a:spcAft>
              <a:buClr>
                <a:schemeClr val="accent2"/>
              </a:buClr>
              <a:buSzPct val="90000"/>
              <a:tabLst/>
              <a:defRPr/>
            </a:pPr>
            <a:endParaRPr kumimoji="0" lang="en-US" sz="2800" b="0" i="0" u="none" strike="noStrike" kern="0" cap="none" spc="0" normalizeH="0" dirty="0" smtClean="0">
              <a:ln>
                <a:noFill/>
              </a:ln>
              <a:solidFill>
                <a:schemeClr val="accent2"/>
              </a:solidFill>
              <a:effectLst/>
              <a:uLnTx/>
              <a:uFillTx/>
              <a:latin typeface="Tahoma" pitchFamily="34" charset="0"/>
              <a:ea typeface="Tahoma" pitchFamily="34" charset="0"/>
              <a:cs typeface="Tahoma" pitchFamily="34" charset="0"/>
            </a:endParaRPr>
          </a:p>
          <a:p>
            <a:pPr marL="273050" marR="0" lvl="0" indent="-273050"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endParaRPr lang="en-US" sz="2800" kern="0" dirty="0" smtClean="0">
              <a:solidFill>
                <a:schemeClr val="accent2"/>
              </a:solidFill>
              <a:latin typeface="Tahoma" pitchFamily="34" charset="0"/>
              <a:ea typeface="Tahoma" pitchFamily="34" charset="0"/>
              <a:cs typeface="Tahoma" pitchFamily="34" charset="0"/>
            </a:endParaRPr>
          </a:p>
        </p:txBody>
      </p:sp>
      <p:sp>
        <p:nvSpPr>
          <p:cNvPr id="9" name="Title 1"/>
          <p:cNvSpPr txBox="1">
            <a:spLocks/>
          </p:cNvSpPr>
          <p:nvPr/>
        </p:nvSpPr>
        <p:spPr bwMode="auto">
          <a:xfrm>
            <a:off x="228600" y="228600"/>
            <a:ext cx="8686800" cy="781050"/>
          </a:xfrm>
          <a:prstGeom prst="rect">
            <a:avLst/>
          </a:prstGeom>
          <a:noFill/>
          <a:ln w="9525">
            <a:noFill/>
            <a:miter lim="800000"/>
            <a:headEnd/>
            <a:tailEnd/>
          </a:ln>
          <a:effectLst>
            <a:outerShdw blurRad="50800" dist="50800" dir="5400000" algn="ctr" rotWithShape="0">
              <a:schemeClr val="tx1"/>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800" kern="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Example Criteria</a:t>
            </a:r>
            <a:endParaRPr kumimoji="0" lang="en-US" sz="4800" b="0"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extLst>
      <p:ext uri="{BB962C8B-B14F-4D97-AF65-F5344CB8AC3E}">
        <p14:creationId xmlns:p14="http://schemas.microsoft.com/office/powerpoint/2010/main" val="268266499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p:cNvSpPr>
            <a:spLocks noGrp="1" noChangeArrowheads="1"/>
          </p:cNvSpPr>
          <p:nvPr>
            <p:ph type="title"/>
          </p:nvPr>
        </p:nvSpPr>
        <p:spPr>
          <a:xfrm>
            <a:off x="228600" y="304800"/>
            <a:ext cx="8763000" cy="1143000"/>
          </a:xfrm>
          <a:effectLst>
            <a:outerShdw dist="28398" dir="3806097" algn="ctr" rotWithShape="0">
              <a:schemeClr val="tx1"/>
            </a:outerShdw>
          </a:effectLst>
        </p:spPr>
        <p:txBody>
          <a:bodyPr/>
          <a:lstStyle/>
          <a:p>
            <a:r>
              <a:rPr lang="en-US" sz="4000" dirty="0">
                <a:solidFill>
                  <a:schemeClr val="bg1"/>
                </a:solidFill>
                <a:effectLst>
                  <a:outerShdw blurRad="38100" dist="38100" dir="2700000" algn="tl">
                    <a:srgbClr val="C0C0C0"/>
                  </a:outerShdw>
                </a:effectLst>
                <a:latin typeface="Tahoma" pitchFamily="34" charset="0"/>
              </a:rPr>
              <a:t>Constructing a Successful Application</a:t>
            </a:r>
            <a:br>
              <a:rPr lang="en-US" sz="4000" dirty="0">
                <a:solidFill>
                  <a:schemeClr val="bg1"/>
                </a:solidFill>
                <a:effectLst>
                  <a:outerShdw blurRad="38100" dist="38100" dir="2700000" algn="tl">
                    <a:srgbClr val="C0C0C0"/>
                  </a:outerShdw>
                </a:effectLst>
                <a:latin typeface="Tahoma" pitchFamily="34" charset="0"/>
              </a:rPr>
            </a:br>
            <a:endParaRPr lang="en-US" sz="4000" dirty="0">
              <a:solidFill>
                <a:schemeClr val="bg1"/>
              </a:solidFill>
              <a:effectLst>
                <a:outerShdw blurRad="38100" dist="38100" dir="2700000" algn="tl">
                  <a:srgbClr val="C0C0C0"/>
                </a:outerShdw>
              </a:effectLst>
              <a:latin typeface="Tahoma" pitchFamily="34" charset="0"/>
            </a:endParaRPr>
          </a:p>
        </p:txBody>
      </p:sp>
      <p:sp>
        <p:nvSpPr>
          <p:cNvPr id="10" name="Rectangle 9"/>
          <p:cNvSpPr/>
          <p:nvPr/>
        </p:nvSpPr>
        <p:spPr>
          <a:xfrm>
            <a:off x="1143000" y="1219200"/>
            <a:ext cx="6858000" cy="5176802"/>
          </a:xfrm>
          <a:prstGeom prst="rect">
            <a:avLst/>
          </a:prstGeom>
          <a:solidFill>
            <a:schemeClr val="accent3"/>
          </a:solidFill>
          <a:ln w="25400">
            <a:solidFill>
              <a:schemeClr val="accent6"/>
            </a:solidFill>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342900" lvl="1" indent="-342900" algn="ctr">
              <a:spcBef>
                <a:spcPct val="20000"/>
              </a:spcBef>
              <a:defRPr/>
            </a:pPr>
            <a:r>
              <a:rPr lang="en-US" sz="2600" b="1" dirty="0" smtClean="0">
                <a:solidFill>
                  <a:schemeClr val="accent2"/>
                </a:solidFill>
                <a:latin typeface="Tahoma" pitchFamily="34" charset="0"/>
              </a:rPr>
              <a:t>Relevant Background, Research and Personal </a:t>
            </a:r>
            <a:r>
              <a:rPr lang="en-US" sz="2600" b="1" dirty="0">
                <a:solidFill>
                  <a:schemeClr val="accent2"/>
                </a:solidFill>
                <a:latin typeface="Tahoma" pitchFamily="34" charset="0"/>
              </a:rPr>
              <a:t>Statement (limit: </a:t>
            </a:r>
            <a:r>
              <a:rPr lang="en-US" sz="2600" b="1" dirty="0" smtClean="0">
                <a:solidFill>
                  <a:schemeClr val="accent2"/>
                </a:solidFill>
                <a:latin typeface="Tahoma" pitchFamily="34" charset="0"/>
              </a:rPr>
              <a:t>3 </a:t>
            </a:r>
            <a:r>
              <a:rPr lang="en-US" sz="2600" b="1" dirty="0">
                <a:solidFill>
                  <a:schemeClr val="accent2"/>
                </a:solidFill>
                <a:latin typeface="Tahoma" pitchFamily="34" charset="0"/>
              </a:rPr>
              <a:t>Pages)</a:t>
            </a:r>
          </a:p>
          <a:p>
            <a:pPr marL="342900" lvl="1" indent="-342900">
              <a:spcBef>
                <a:spcPct val="20000"/>
              </a:spcBef>
              <a:buFont typeface="Arial" charset="0"/>
              <a:buChar char="•"/>
              <a:defRPr/>
            </a:pPr>
            <a:endParaRPr lang="en-US" sz="1000" dirty="0">
              <a:solidFill>
                <a:schemeClr val="accent2"/>
              </a:solidFill>
              <a:latin typeface="Tahoma" pitchFamily="34" charset="0"/>
            </a:endParaRPr>
          </a:p>
          <a:p>
            <a:pPr marL="342900" lvl="1" indent="-342900">
              <a:spcBef>
                <a:spcPct val="20000"/>
              </a:spcBef>
              <a:buFont typeface="Arial" charset="0"/>
              <a:buChar char="•"/>
              <a:defRPr/>
            </a:pPr>
            <a:r>
              <a:rPr lang="en-US" sz="2400" dirty="0" smtClean="0">
                <a:solidFill>
                  <a:schemeClr val="accent2"/>
                </a:solidFill>
                <a:latin typeface="Tahoma" pitchFamily="34" charset="0"/>
              </a:rPr>
              <a:t>Describe personal, professional or educational experiences that have contributed to your preparation and desire to pursue graduate study</a:t>
            </a:r>
          </a:p>
          <a:p>
            <a:pPr marL="342900" lvl="1" indent="-342900">
              <a:spcBef>
                <a:spcPct val="20000"/>
              </a:spcBef>
              <a:buFont typeface="Arial" charset="0"/>
              <a:buChar char="•"/>
              <a:defRPr/>
            </a:pPr>
            <a:r>
              <a:rPr lang="en-US" sz="2400" dirty="0" smtClean="0">
                <a:solidFill>
                  <a:schemeClr val="accent2"/>
                </a:solidFill>
                <a:latin typeface="Tahoma" pitchFamily="34" charset="0"/>
              </a:rPr>
              <a:t>Describe your leadership potential, and how you see yourself now or in the future contributing to research, education, and innovations in science and engineering </a:t>
            </a:r>
          </a:p>
          <a:p>
            <a:pPr marL="342900" lvl="1" indent="-342900">
              <a:spcBef>
                <a:spcPct val="20000"/>
              </a:spcBef>
              <a:buFont typeface="Arial" charset="0"/>
              <a:buChar char="•"/>
              <a:defRPr/>
            </a:pPr>
            <a:r>
              <a:rPr lang="en-US" sz="2400" dirty="0" smtClean="0">
                <a:solidFill>
                  <a:schemeClr val="accent2"/>
                </a:solidFill>
                <a:latin typeface="Tahoma" pitchFamily="34" charset="0"/>
              </a:rPr>
              <a:t>Discuss your career aspirations and some goals you hope to achieve</a:t>
            </a:r>
          </a:p>
          <a:p>
            <a:pPr marL="342900" lvl="1" indent="-342900">
              <a:spcBef>
                <a:spcPct val="20000"/>
              </a:spcBef>
              <a:buFont typeface="Arial" charset="0"/>
              <a:buChar char="•"/>
              <a:defRPr/>
            </a:pPr>
            <a:endParaRPr lang="en-US" sz="1000" dirty="0">
              <a:solidFill>
                <a:schemeClr val="accent2"/>
              </a:solidFill>
              <a:latin typeface="Tahoma"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22400</TotalTime>
  <Words>919</Words>
  <Application>Microsoft Office PowerPoint</Application>
  <PresentationFormat>On-screen Show (4:3)</PresentationFormat>
  <Paragraphs>110</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Tahoma</vt:lpstr>
      <vt:lpstr>Wingdings</vt:lpstr>
      <vt:lpstr>Default Design</vt:lpstr>
      <vt:lpstr>UMBC 2016   How to Write a Successful Personal Statement;  The 5 Ws and 1H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Constructing a Successful Application </vt:lpstr>
      <vt:lpstr>Find a partner to help you develop  YOUR STORY </vt:lpstr>
      <vt:lpstr>PowerPoint Presentation</vt:lpstr>
      <vt:lpstr>PowerPoint Presentation</vt:lpstr>
      <vt:lpstr>PowerPoint Presentation</vt:lpstr>
    </vt:vector>
  </TitlesOfParts>
  <Company>ASEE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NSF Graduate Research Fellowship  www.nsf-graduatefellowships.org</dc:title>
  <dc:creator>NLM</dc:creator>
  <cp:lastModifiedBy>Tecnico</cp:lastModifiedBy>
  <cp:revision>495</cp:revision>
  <cp:lastPrinted>2013-05-01T14:44:58Z</cp:lastPrinted>
  <dcterms:created xsi:type="dcterms:W3CDTF">2004-03-18T13:50:10Z</dcterms:created>
  <dcterms:modified xsi:type="dcterms:W3CDTF">2016-09-10T13:55:48Z</dcterms:modified>
</cp:coreProperties>
</file>